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3"/>
  </p:notesMasterIdLst>
  <p:sldIdLst>
    <p:sldId id="257" r:id="rId2"/>
    <p:sldId id="259" r:id="rId3"/>
    <p:sldId id="260" r:id="rId4"/>
    <p:sldId id="282" r:id="rId5"/>
    <p:sldId id="261" r:id="rId6"/>
    <p:sldId id="262" r:id="rId7"/>
    <p:sldId id="263" r:id="rId8"/>
    <p:sldId id="267" r:id="rId9"/>
    <p:sldId id="258" r:id="rId10"/>
    <p:sldId id="268" r:id="rId11"/>
    <p:sldId id="269" r:id="rId12"/>
    <p:sldId id="270" r:id="rId13"/>
    <p:sldId id="271" r:id="rId14"/>
    <p:sldId id="272" r:id="rId15"/>
    <p:sldId id="264" r:id="rId16"/>
    <p:sldId id="265" r:id="rId17"/>
    <p:sldId id="266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3" r:id="rId28"/>
    <p:sldId id="284" r:id="rId29"/>
    <p:sldId id="289" r:id="rId30"/>
    <p:sldId id="287" r:id="rId31"/>
    <p:sldId id="288" r:id="rId32"/>
    <p:sldId id="285" r:id="rId33"/>
    <p:sldId id="290" r:id="rId34"/>
    <p:sldId id="291" r:id="rId35"/>
    <p:sldId id="292" r:id="rId36"/>
    <p:sldId id="293" r:id="rId37"/>
    <p:sldId id="294" r:id="rId38"/>
    <p:sldId id="296" r:id="rId39"/>
    <p:sldId id="297" r:id="rId40"/>
    <p:sldId id="295" r:id="rId41"/>
    <p:sldId id="298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6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96876C-E13A-46D6-9FDA-BA20EE2A445A}" type="datetimeFigureOut">
              <a:rPr lang="en-SG" smtClean="0"/>
              <a:t>21/10/2025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B62F6D-2B59-4E73-8C22-23B8C3789DE4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7620632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8214AA-8248-4F99-B5EC-BDD4A7831EED}" type="slidenum">
              <a:rPr lang="en-SG" smtClean="0"/>
              <a:t>10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8068230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1563E7-6260-3175-6C0A-021CF55BF1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511E89-91B5-DD53-925F-A9545C79F0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8DD599-97FC-9B2A-1114-C6AC058CA3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6D6C7-9A9E-4FBC-8D1D-2A52041BD177}" type="datetimeFigureOut">
              <a:rPr lang="en-SG" smtClean="0"/>
              <a:t>21/10/2025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E190B8-5458-E4B9-5A9E-64E3592895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5C9971-F633-0955-96A0-35C6F4BFF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6A90B-432F-4752-BC0F-A36D0C2A2A7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5961787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46ADB9-73A4-1647-5C23-EAA47B8E8E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AA1C49-593B-E4DE-9E0D-5AF6BD9D70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D721D2-7BA7-3246-E63D-19F767ECAD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6D6C7-9A9E-4FBC-8D1D-2A52041BD177}" type="datetimeFigureOut">
              <a:rPr lang="en-SG" smtClean="0"/>
              <a:t>21/10/2025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68C64A-EB45-6915-63FD-0F20C7D7F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6BD09E-9A45-4BDD-1E2A-590F55D01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6A90B-432F-4752-BC0F-A36D0C2A2A7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5277067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4F69481-5B43-2437-8D19-FF7D960582B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BC1EA9-3AD0-AD05-B464-186B03A9FE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68A84A-A09B-3494-A3B6-83C25FC322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6D6C7-9A9E-4FBC-8D1D-2A52041BD177}" type="datetimeFigureOut">
              <a:rPr lang="en-SG" smtClean="0"/>
              <a:t>21/10/2025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779098-07CB-8C63-302A-71F27A8538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5E1E7E-BB2B-3719-3313-E811D804E4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6A90B-432F-4752-BC0F-A36D0C2A2A7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6499710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2BC096-BF02-405D-6ED3-2CC275C0FE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FD6532-9F84-85D2-B5C6-B30BE7418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44D473-FD63-4282-076D-173AEAA731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6D6C7-9A9E-4FBC-8D1D-2A52041BD177}" type="datetimeFigureOut">
              <a:rPr lang="en-SG" smtClean="0"/>
              <a:t>21/10/2025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59DB05-73BF-3433-8A73-106408128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F5B096-EABB-427F-3BE9-AA76A85DD6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6A90B-432F-4752-BC0F-A36D0C2A2A7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0976718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33DB03-F55A-27E2-670F-6605123DFA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49EB67-E91A-095A-5708-FDB1403FF9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DB36EB-CEF7-75F6-8F76-CB188EAF2D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6D6C7-9A9E-4FBC-8D1D-2A52041BD177}" type="datetimeFigureOut">
              <a:rPr lang="en-SG" smtClean="0"/>
              <a:t>21/10/2025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0C5696-B3DF-5D5B-72F8-C16CE79E7C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0E8B94-E2A8-3F57-8CCC-65A51FE7D0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6A90B-432F-4752-BC0F-A36D0C2A2A7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7594904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06A862-3E8C-DC8A-C9D3-62015035B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59B365-9520-CC72-2F10-56ECCCF261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060EC6-6D4A-5D88-EA1E-EBD93ECE97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97C392-51D6-B5DB-4527-AC35F1A8D6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6D6C7-9A9E-4FBC-8D1D-2A52041BD177}" type="datetimeFigureOut">
              <a:rPr lang="en-SG" smtClean="0"/>
              <a:t>21/10/2025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9D67A6-D9B8-4DA5-ED10-641785D8A2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04972E-4D6A-BFFF-5060-3F96A9A034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6A90B-432F-4752-BC0F-A36D0C2A2A7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3110078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87244D-620F-1FF2-7840-5FA8D5BE7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0F2D6F-31A2-3A2C-5434-610FFB3F59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0853AE-4C9F-0716-D0EB-675EE35CEE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2145B7-A30E-A0C4-F605-972824AADD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DA299A-37B2-EB40-784D-D4668E69D4D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87FF03D-6D9B-9EB7-EB51-401868BBD7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6D6C7-9A9E-4FBC-8D1D-2A52041BD177}" type="datetimeFigureOut">
              <a:rPr lang="en-SG" smtClean="0"/>
              <a:t>21/10/2025</a:t>
            </a:fld>
            <a:endParaRPr lang="en-S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8355CF3-59DA-F717-B4E3-4287F59E43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D76AAC0-F540-84D7-F82E-56CF6DDD9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6A90B-432F-4752-BC0F-A36D0C2A2A7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5059126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44CA8-8AE9-9F63-D8D2-CFF15404B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D28AE0-BD69-E52A-9520-ED1B7D35D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6D6C7-9A9E-4FBC-8D1D-2A52041BD177}" type="datetimeFigureOut">
              <a:rPr lang="en-SG" smtClean="0"/>
              <a:t>21/10/2025</a:t>
            </a:fld>
            <a:endParaRPr lang="en-S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F929AD-AE0A-4C79-081C-39101447E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FE1E14-36DF-8A4C-5305-A739C403D8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6A90B-432F-4752-BC0F-A36D0C2A2A7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5079920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4BBF3AC-6B31-1D21-39A2-79E12653A1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6D6C7-9A9E-4FBC-8D1D-2A52041BD177}" type="datetimeFigureOut">
              <a:rPr lang="en-SG" smtClean="0"/>
              <a:t>21/10/2025</a:t>
            </a:fld>
            <a:endParaRPr lang="en-S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680E0D9-1C71-D1B0-D2AE-5E066BF049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4F5482-1AC5-F6C2-8558-7DAA1F6926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6A90B-432F-4752-BC0F-A36D0C2A2A7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683553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F7D5C-CFBC-55F4-C6D7-83001AC74E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8FA1E2-6270-8146-3566-F479A9DD72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8186E8-6F11-1BBB-34EB-981ACEB0C5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64A2B9-82C1-5CF5-155E-D48082CB35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6D6C7-9A9E-4FBC-8D1D-2A52041BD177}" type="datetimeFigureOut">
              <a:rPr lang="en-SG" smtClean="0"/>
              <a:t>21/10/2025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1D5044-A44E-524E-0881-9B9D658432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6B48F2-8F63-CE78-E945-E330137FA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6A90B-432F-4752-BC0F-A36D0C2A2A7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9582075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85114A-6DBD-1C4D-22F7-7AB6EEB46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8C940D0-245A-37B1-489B-5501FFC9BF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445CF4-56F1-75C3-B33F-9CE90CE1BC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7F5B7E-AFD5-AAAD-3AA8-BD801E0633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6D6C7-9A9E-4FBC-8D1D-2A52041BD177}" type="datetimeFigureOut">
              <a:rPr lang="en-SG" smtClean="0"/>
              <a:t>21/10/2025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304BC3-E535-FEBD-04BC-60BB01A330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99C9BF-E623-ABDE-D770-0FB99C5C3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6A90B-432F-4752-BC0F-A36D0C2A2A7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2607003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F594135-CBD3-E45A-31F1-E431241EAE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16A4C3-6B42-66CA-B553-1112684FFE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BAEFD0-AAC2-76FF-BB48-FEB980F560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56D6C7-9A9E-4FBC-8D1D-2A52041BD177}" type="datetimeFigureOut">
              <a:rPr lang="en-SG" smtClean="0"/>
              <a:t>21/10/2025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F24507-9113-5A15-CA9D-3D806A762C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5AE6E2-60A3-F59A-91F9-7A621EF616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26A90B-432F-4752-BC0F-A36D0C2A2A7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544191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book.the-turing-way.org/reproducible-research/compendia/)%7btarget=%22_blank%22%7d" TargetMode="External"/><Relationship Id="rId4" Type="http://schemas.openxmlformats.org/officeDocument/2006/relationships/image" Target="../media/image41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FC20868-5E05-56C8-BE86-D9FD251FAB5B}"/>
              </a:ext>
            </a:extLst>
          </p:cNvPr>
          <p:cNvSpPr txBox="1"/>
          <p:nvPr/>
        </p:nvSpPr>
        <p:spPr>
          <a:xfrm>
            <a:off x="7445824" y="5588552"/>
            <a:ext cx="43823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/>
              <a:t>https://creazilla.com/media/clipart/33960/trevor-medical-doctor-man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DA31745-4DB2-31D2-0DE4-C5AEE9F887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3685" y="715295"/>
            <a:ext cx="1491041" cy="431144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AC440B6-B04A-AD12-0F06-31D85CB4BD67}"/>
              </a:ext>
            </a:extLst>
          </p:cNvPr>
          <p:cNvSpPr txBox="1"/>
          <p:nvPr/>
        </p:nvSpPr>
        <p:spPr>
          <a:xfrm>
            <a:off x="7167716" y="516954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/>
              <a:t>https://gahag.net/005357-medical-doctor/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4BABBD0-20D5-B43D-49B0-059C552B29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124" y="715295"/>
            <a:ext cx="3920960" cy="445425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B20A046-AC3F-D29E-1EB6-F0D05CAA904A}"/>
              </a:ext>
            </a:extLst>
          </p:cNvPr>
          <p:cNvSpPr txBox="1"/>
          <p:nvPr/>
        </p:nvSpPr>
        <p:spPr>
          <a:xfrm>
            <a:off x="501446" y="5121617"/>
            <a:ext cx="540774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/>
              <a:t>https://www.vecteezy.com/png/57446607-a-cheerful-little-businessman-carrying-a-briefcase-walks-confidently-on-a-bright-day-in-a-fun-animated-style-little-business-man-illustrationisolated-on-transparent-background</a:t>
            </a:r>
          </a:p>
        </p:txBody>
      </p:sp>
    </p:spTree>
    <p:extLst>
      <p:ext uri="{BB962C8B-B14F-4D97-AF65-F5344CB8AC3E}">
        <p14:creationId xmlns:p14="http://schemas.microsoft.com/office/powerpoint/2010/main" val="12393632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973856E3-4690-A331-EFA3-FBFFAF2F9F5A}"/>
              </a:ext>
            </a:extLst>
          </p:cNvPr>
          <p:cNvGrpSpPr/>
          <p:nvPr/>
        </p:nvGrpSpPr>
        <p:grpSpPr>
          <a:xfrm>
            <a:off x="1143595" y="471073"/>
            <a:ext cx="9909137" cy="4997039"/>
            <a:chOff x="1143595" y="471073"/>
            <a:chExt cx="9909137" cy="4997039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C6460331-9CA8-886C-DD00-90D5137CE567}"/>
                </a:ext>
              </a:extLst>
            </p:cNvPr>
            <p:cNvSpPr/>
            <p:nvPr/>
          </p:nvSpPr>
          <p:spPr>
            <a:xfrm>
              <a:off x="1513194" y="550608"/>
              <a:ext cx="2679289" cy="643427"/>
            </a:xfrm>
            <a:prstGeom prst="rect">
              <a:avLst/>
            </a:prstGeom>
            <a:solidFill>
              <a:srgbClr val="003E2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Introduce mapping procedure</a:t>
              </a:r>
              <a:endParaRPr lang="en-SG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BC2D708B-FB72-2F11-B215-DFA043580E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43595" y="1455442"/>
              <a:ext cx="3496016" cy="394711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82C18C7B-DF7F-DF21-916A-AA595267596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56726" y="471073"/>
              <a:ext cx="6196006" cy="49970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917598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71628F7-B975-14BA-355F-EE52A65E77B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24887"/>
          <a:stretch/>
        </p:blipFill>
        <p:spPr>
          <a:xfrm>
            <a:off x="4856726" y="471073"/>
            <a:ext cx="6196006" cy="3753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8548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50AB535-CCD4-1287-6160-B505A2C6B0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535" y="1693967"/>
            <a:ext cx="3731114" cy="247491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192CC7C-7C8F-7AAE-E4AD-ACE9410687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1518" y="1829334"/>
            <a:ext cx="6271803" cy="233954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743BB82-8806-0A2B-EBDB-72E70A8AF6FB}"/>
              </a:ext>
            </a:extLst>
          </p:cNvPr>
          <p:cNvSpPr/>
          <p:nvPr/>
        </p:nvSpPr>
        <p:spPr>
          <a:xfrm>
            <a:off x="1892596" y="683452"/>
            <a:ext cx="2344992" cy="508820"/>
          </a:xfrm>
          <a:prstGeom prst="rect">
            <a:avLst/>
          </a:prstGeom>
          <a:solidFill>
            <a:srgbClr val="003E2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Code to do mapping</a:t>
            </a:r>
            <a:endParaRPr lang="en-SG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0475BAB-A13C-8C08-7494-6DD3C03D253A}"/>
              </a:ext>
            </a:extLst>
          </p:cNvPr>
          <p:cNvSpPr/>
          <p:nvPr/>
        </p:nvSpPr>
        <p:spPr>
          <a:xfrm>
            <a:off x="7192294" y="683452"/>
            <a:ext cx="1966453" cy="508820"/>
          </a:xfrm>
          <a:prstGeom prst="rect">
            <a:avLst/>
          </a:prstGeom>
          <a:solidFill>
            <a:srgbClr val="003E2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Code to validate</a:t>
            </a:r>
            <a:endParaRPr lang="en-SG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1661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F34B7508-B46F-2C13-328F-4CEEB13B9FB9}"/>
              </a:ext>
            </a:extLst>
          </p:cNvPr>
          <p:cNvSpPr txBox="1"/>
          <p:nvPr/>
        </p:nvSpPr>
        <p:spPr>
          <a:xfrm>
            <a:off x="1071716" y="3274142"/>
            <a:ext cx="4365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Show data</a:t>
            </a:r>
            <a:endParaRPr lang="en-SG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D944281-0F2F-A49F-52DA-72BF2BC8EAE3}"/>
              </a:ext>
            </a:extLst>
          </p:cNvPr>
          <p:cNvSpPr/>
          <p:nvPr/>
        </p:nvSpPr>
        <p:spPr>
          <a:xfrm>
            <a:off x="786580" y="156212"/>
            <a:ext cx="4473677" cy="561544"/>
          </a:xfrm>
          <a:prstGeom prst="rect">
            <a:avLst/>
          </a:prstGeom>
          <a:solidFill>
            <a:srgbClr val="003E2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Show examples that the code works</a:t>
            </a:r>
            <a:endParaRPr lang="en-SG" sz="20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05940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A22CFD-0261-1430-7EFD-6D24CD27BD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D42E1F7-E742-8FEA-9CB2-46BF9C839CB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5515" r="56063"/>
          <a:stretch/>
        </p:blipFill>
        <p:spPr>
          <a:xfrm>
            <a:off x="801328" y="1582993"/>
            <a:ext cx="4124634" cy="90456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DFF889C-1F56-1582-4131-7DAED5F5EED5}"/>
              </a:ext>
            </a:extLst>
          </p:cNvPr>
          <p:cNvSpPr/>
          <p:nvPr/>
        </p:nvSpPr>
        <p:spPr>
          <a:xfrm>
            <a:off x="1804217" y="680466"/>
            <a:ext cx="2059857" cy="679657"/>
          </a:xfrm>
          <a:prstGeom prst="rect">
            <a:avLst/>
          </a:prstGeom>
          <a:solidFill>
            <a:srgbClr val="003E2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Clean up variables for merging</a:t>
            </a:r>
            <a:endParaRPr lang="en-SG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03805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FEE4CF-9F80-1FB8-B38D-ED52EE1B07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2A3A947-9B7F-AB7B-3C0C-AFFCDE307F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530" y="252367"/>
            <a:ext cx="4642583" cy="4864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8682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50709E8-5E3B-3E70-968C-B1AE440576C9}"/>
              </a:ext>
            </a:extLst>
          </p:cNvPr>
          <p:cNvSpPr txBox="1"/>
          <p:nvPr/>
        </p:nvSpPr>
        <p:spPr>
          <a:xfrm>
            <a:off x="2900516" y="620731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/>
              <a:t>https://www.vecteezy.com/vector-art/464863-businessman-kneel-on-floor-with-pointing-finger-to-him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992FF0-1BC3-05FE-80A4-E19F9BED825F}"/>
              </a:ext>
            </a:extLst>
          </p:cNvPr>
          <p:cNvSpPr txBox="1"/>
          <p:nvPr/>
        </p:nvSpPr>
        <p:spPr>
          <a:xfrm>
            <a:off x="3048000" y="3108293"/>
            <a:ext cx="60960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1200"/>
              </a:spcBef>
            </a:pPr>
            <a:r>
              <a:rPr lang="en-US" b="0" i="0" dirty="0">
                <a:solidFill>
                  <a:srgbClr val="9FA7AD"/>
                </a:solidFill>
                <a:effectLst/>
                <a:latin typeface="system-ui"/>
              </a:rPr>
              <a:t>Businessman kneel on floor with pointing finger to him Free Vector </a:t>
            </a:r>
            <a:r>
              <a:rPr lang="en-SG" sz="1800" b="0" i="0" u="none" strike="noStrike" baseline="0" dirty="0" err="1">
                <a:solidFill>
                  <a:srgbClr val="6E7B85"/>
                </a:solidFill>
                <a:latin typeface="Inter-Regular"/>
              </a:rPr>
              <a:t>Vecteezy</a:t>
            </a:r>
            <a:r>
              <a:rPr lang="en-SG" sz="1800" b="0" i="0" u="none" strike="noStrike" baseline="0" dirty="0">
                <a:solidFill>
                  <a:srgbClr val="6E7B85"/>
                </a:solidFill>
                <a:latin typeface="Inter-Regular"/>
              </a:rPr>
              <a:t>! </a:t>
            </a:r>
            <a:r>
              <a:rPr lang="en-SG" b="1" i="0" dirty="0" err="1">
                <a:solidFill>
                  <a:srgbClr val="0E2332"/>
                </a:solidFill>
                <a:effectLst/>
                <a:latin typeface="system-ui"/>
              </a:rPr>
              <a:t>Amonrat</a:t>
            </a:r>
            <a:r>
              <a:rPr lang="en-SG" b="1" i="0" dirty="0">
                <a:solidFill>
                  <a:srgbClr val="0E2332"/>
                </a:solidFill>
                <a:effectLst/>
                <a:latin typeface="system-ui"/>
              </a:rPr>
              <a:t> </a:t>
            </a:r>
            <a:r>
              <a:rPr lang="en-SG" b="1" i="0" dirty="0" err="1">
                <a:solidFill>
                  <a:srgbClr val="0E2332"/>
                </a:solidFill>
                <a:effectLst/>
                <a:latin typeface="system-ui"/>
              </a:rPr>
              <a:t>Rungreangfangsai</a:t>
            </a:r>
            <a:endParaRPr lang="en-SG" b="1" i="0" dirty="0">
              <a:solidFill>
                <a:srgbClr val="0E2332"/>
              </a:solidFill>
              <a:effectLst/>
              <a:latin typeface="system-ui"/>
            </a:endParaRPr>
          </a:p>
          <a:p>
            <a:pPr algn="ctr">
              <a:spcBef>
                <a:spcPts val="1200"/>
              </a:spcBef>
            </a:pPr>
            <a:endParaRPr lang="en-US" b="0" i="0" dirty="0">
              <a:solidFill>
                <a:srgbClr val="9FA7AD"/>
              </a:solidFill>
              <a:effectLst/>
              <a:latin typeface="system-ui"/>
            </a:endParaRPr>
          </a:p>
        </p:txBody>
      </p:sp>
    </p:spTree>
    <p:extLst>
      <p:ext uri="{BB962C8B-B14F-4D97-AF65-F5344CB8AC3E}">
        <p14:creationId xmlns:p14="http://schemas.microsoft.com/office/powerpoint/2010/main" val="19007555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DD01E60-9EAD-5CEF-0D3B-46FCBE3E1E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245" y="1744834"/>
            <a:ext cx="4549534" cy="33683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7241BA4-923A-E8D7-E0A9-1698ABB065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3826" y="1744834"/>
            <a:ext cx="4568553" cy="3368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4586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729A11F-8FA8-76D9-8C44-C36AE585AD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438" y="868882"/>
            <a:ext cx="6885402" cy="5120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5397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03BFE45A-539F-47A0-57F6-AF395D90583A}"/>
              </a:ext>
            </a:extLst>
          </p:cNvPr>
          <p:cNvGrpSpPr/>
          <p:nvPr/>
        </p:nvGrpSpPr>
        <p:grpSpPr>
          <a:xfrm>
            <a:off x="2383085" y="857760"/>
            <a:ext cx="5852667" cy="5708767"/>
            <a:chOff x="2383085" y="857760"/>
            <a:chExt cx="5852667" cy="570876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FC012F9-2192-7588-2E20-34B19C1E645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83085" y="2474232"/>
              <a:ext cx="5852667" cy="4092295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E3893B1-811B-5D24-266E-0A38EEB5A4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88442" y="857760"/>
              <a:ext cx="5847310" cy="16164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813971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EDD1D1-05FC-BD97-7128-8CBBF4EB4E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1674E319-2394-A6CE-A9E0-DCA9D9C846E6}"/>
              </a:ext>
            </a:extLst>
          </p:cNvPr>
          <p:cNvGrpSpPr/>
          <p:nvPr/>
        </p:nvGrpSpPr>
        <p:grpSpPr>
          <a:xfrm>
            <a:off x="-786602" y="149183"/>
            <a:ext cx="12211686" cy="6708816"/>
            <a:chOff x="-786602" y="149183"/>
            <a:chExt cx="12211686" cy="670881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2A120A5-F379-76CC-84C5-16037B5EB7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55678" y="149183"/>
              <a:ext cx="2369406" cy="6375474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E0789C3-43C4-0AC6-072A-F46C9AA8F5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786602" y="149183"/>
              <a:ext cx="5872568" cy="6708816"/>
            </a:xfrm>
            <a:prstGeom prst="rect">
              <a:avLst/>
            </a:prstGeom>
          </p:spPr>
        </p:pic>
        <p:sp>
          <p:nvSpPr>
            <p:cNvPr id="2" name="Speech Bubble: Oval 1">
              <a:extLst>
                <a:ext uri="{FF2B5EF4-FFF2-40B4-BE49-F238E27FC236}">
                  <a16:creationId xmlns:a16="http://schemas.microsoft.com/office/drawing/2014/main" id="{9D2E5059-5A9D-8DE4-B01C-2CB0D4D0AC66}"/>
                </a:ext>
              </a:extLst>
            </p:cNvPr>
            <p:cNvSpPr/>
            <p:nvPr/>
          </p:nvSpPr>
          <p:spPr>
            <a:xfrm>
              <a:off x="4114968" y="634181"/>
              <a:ext cx="4375356" cy="2089354"/>
            </a:xfrm>
            <a:prstGeom prst="wedgeEllipseCallout">
              <a:avLst>
                <a:gd name="adj1" fmla="val -70739"/>
                <a:gd name="adj2" fmla="val 30592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992AAF7-A376-12AF-1035-2227F950708D}"/>
                </a:ext>
              </a:extLst>
            </p:cNvPr>
            <p:cNvSpPr txBox="1"/>
            <p:nvPr/>
          </p:nvSpPr>
          <p:spPr>
            <a:xfrm>
              <a:off x="4827637" y="895949"/>
              <a:ext cx="3421627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Welcome to the project.</a:t>
              </a:r>
            </a:p>
            <a:p>
              <a:endParaRPr lang="en-SG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  <a:p>
              <a:r>
                <a:rPr lang="en-SG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Here is the data dictionary and input template file you can use to send the data.</a:t>
              </a: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516A98C-7B9A-111A-EE7A-3CBDD0394B3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49899" y="2962545"/>
              <a:ext cx="4909405" cy="1235183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11D66454-2C79-4808-EB15-BF25F379794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949899" y="4647299"/>
              <a:ext cx="4909405" cy="15765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814320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38D4D41C-5DA9-E9F3-0BA3-93B766D4299E}"/>
              </a:ext>
            </a:extLst>
          </p:cNvPr>
          <p:cNvGrpSpPr/>
          <p:nvPr/>
        </p:nvGrpSpPr>
        <p:grpSpPr>
          <a:xfrm>
            <a:off x="818692" y="293098"/>
            <a:ext cx="10554615" cy="6271803"/>
            <a:chOff x="818692" y="293098"/>
            <a:chExt cx="10554615" cy="6271803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CAE24B9-E779-19F1-79D4-DFA5A3B557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18692" y="293098"/>
              <a:ext cx="10554615" cy="6271803"/>
            </a:xfrm>
            <a:prstGeom prst="rect">
              <a:avLst/>
            </a:prstGeom>
          </p:spPr>
        </p:pic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6FAD1C8C-5C46-ABBC-53E7-4691EAEE6A5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10813" y="2094271"/>
              <a:ext cx="5338916" cy="2045110"/>
            </a:xfrm>
            <a:prstGeom prst="straightConnector1">
              <a:avLst/>
            </a:prstGeom>
            <a:ln w="57150">
              <a:solidFill>
                <a:srgbClr val="016D5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332946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D2831E-B863-5AC2-0441-6486FDA8D3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6B5B6EF6-A404-149B-9C97-A081A50EF32E}"/>
              </a:ext>
            </a:extLst>
          </p:cNvPr>
          <p:cNvGrpSpPr/>
          <p:nvPr/>
        </p:nvGrpSpPr>
        <p:grpSpPr>
          <a:xfrm>
            <a:off x="818692" y="293098"/>
            <a:ext cx="10554615" cy="6271803"/>
            <a:chOff x="818692" y="293098"/>
            <a:chExt cx="10554615" cy="6271803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97C729E-F83B-4539-BC0C-2B2C69C28C3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18692" y="293098"/>
              <a:ext cx="10554615" cy="6271803"/>
            </a:xfrm>
            <a:prstGeom prst="rect">
              <a:avLst/>
            </a:prstGeom>
          </p:spPr>
        </p:pic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21624F1C-EE26-1BBC-AE57-EDC9C13CB13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99303" y="2792361"/>
              <a:ext cx="5250426" cy="2172929"/>
            </a:xfrm>
            <a:prstGeom prst="straightConnector1">
              <a:avLst/>
            </a:prstGeom>
            <a:ln w="57150">
              <a:solidFill>
                <a:srgbClr val="016D5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781817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25A603E8-80B2-30E7-3AEA-108B0564ED48}"/>
              </a:ext>
            </a:extLst>
          </p:cNvPr>
          <p:cNvGrpSpPr/>
          <p:nvPr/>
        </p:nvGrpSpPr>
        <p:grpSpPr>
          <a:xfrm>
            <a:off x="864930" y="-145648"/>
            <a:ext cx="9195646" cy="6146819"/>
            <a:chOff x="864930" y="-145648"/>
            <a:chExt cx="9195646" cy="6146819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637C249-8E11-CF67-58E7-0D565A8E578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b="53313"/>
            <a:stretch/>
          </p:blipFill>
          <p:spPr>
            <a:xfrm>
              <a:off x="864930" y="3179800"/>
              <a:ext cx="4802003" cy="2746871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149F68B-4CE3-AEDD-8936-E01265152B9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67106" y="-145648"/>
              <a:ext cx="9191294" cy="3325449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DEB5E07-7B64-2976-6EDF-CB2D3B8C0C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47591" b="-1"/>
            <a:stretch/>
          </p:blipFill>
          <p:spPr>
            <a:xfrm>
              <a:off x="5666933" y="3179801"/>
              <a:ext cx="4393643" cy="28213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762881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051A6D2-9B32-FDA7-6BF6-E398988FB4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597" y="32863"/>
            <a:ext cx="11326806" cy="6792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0893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96283B-2BDC-E5FB-BCA8-045BC1B813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1146067D-AF78-7260-69E8-F7AEA2E5689E}"/>
              </a:ext>
            </a:extLst>
          </p:cNvPr>
          <p:cNvGraphicFramePr>
            <a:graphicFrameLocks noGrp="1"/>
          </p:cNvGraphicFramePr>
          <p:nvPr/>
        </p:nvGraphicFramePr>
        <p:xfrm>
          <a:off x="5325035" y="545930"/>
          <a:ext cx="6761343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98230">
                  <a:extLst>
                    <a:ext uri="{9D8B030D-6E8A-4147-A177-3AD203B41FA5}">
                      <a16:colId xmlns:a16="http://schemas.microsoft.com/office/drawing/2014/main" val="1454190497"/>
                    </a:ext>
                  </a:extLst>
                </a:gridCol>
                <a:gridCol w="1654371">
                  <a:extLst>
                    <a:ext uri="{9D8B030D-6E8A-4147-A177-3AD203B41FA5}">
                      <a16:colId xmlns:a16="http://schemas.microsoft.com/office/drawing/2014/main" val="2076571614"/>
                    </a:ext>
                  </a:extLst>
                </a:gridCol>
                <a:gridCol w="1654371">
                  <a:extLst>
                    <a:ext uri="{9D8B030D-6E8A-4147-A177-3AD203B41FA5}">
                      <a16:colId xmlns:a16="http://schemas.microsoft.com/office/drawing/2014/main" val="2997695204"/>
                    </a:ext>
                  </a:extLst>
                </a:gridCol>
                <a:gridCol w="1654371">
                  <a:extLst>
                    <a:ext uri="{9D8B030D-6E8A-4147-A177-3AD203B41FA5}">
                      <a16:colId xmlns:a16="http://schemas.microsoft.com/office/drawing/2014/main" val="13727861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Patient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smoke_history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smoke_current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smoke_past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753228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Current smoker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1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1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0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206333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Past smoker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1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0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1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626569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Non-smoker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0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0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0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093872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Have smoking history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0000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1</a:t>
                      </a:r>
                      <a:endParaRPr lang="en-SG" b="1" dirty="0">
                        <a:solidFill>
                          <a:srgbClr val="FF0000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0000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-1</a:t>
                      </a:r>
                      <a:endParaRPr lang="en-SG" b="1" dirty="0">
                        <a:solidFill>
                          <a:srgbClr val="FF0000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0000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-1</a:t>
                      </a:r>
                      <a:endParaRPr lang="en-SG" b="1" dirty="0">
                        <a:solidFill>
                          <a:srgbClr val="FF0000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132025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Missing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0000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-1</a:t>
                      </a:r>
                      <a:endParaRPr lang="en-SG" b="1" dirty="0">
                        <a:solidFill>
                          <a:srgbClr val="FF0000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0000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-1</a:t>
                      </a:r>
                      <a:endParaRPr lang="en-SG" b="1" dirty="0">
                        <a:solidFill>
                          <a:srgbClr val="FF0000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0000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-1</a:t>
                      </a:r>
                      <a:endParaRPr lang="en-SG" b="1" dirty="0">
                        <a:solidFill>
                          <a:srgbClr val="FF0000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2488067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0859E6E-ECC4-E09C-262E-96B3C6B6DEAF}"/>
              </a:ext>
            </a:extLst>
          </p:cNvPr>
          <p:cNvGraphicFramePr>
            <a:graphicFrameLocks noGrp="1"/>
          </p:cNvGraphicFramePr>
          <p:nvPr/>
        </p:nvGraphicFramePr>
        <p:xfrm>
          <a:off x="1518622" y="3695231"/>
          <a:ext cx="5467833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1554">
                  <a:extLst>
                    <a:ext uri="{9D8B030D-6E8A-4147-A177-3AD203B41FA5}">
                      <a16:colId xmlns:a16="http://schemas.microsoft.com/office/drawing/2014/main" val="1454190497"/>
                    </a:ext>
                  </a:extLst>
                </a:gridCol>
                <a:gridCol w="1630279">
                  <a:extLst>
                    <a:ext uri="{9D8B030D-6E8A-4147-A177-3AD203B41FA5}">
                      <a16:colId xmlns:a16="http://schemas.microsoft.com/office/drawing/2014/main" val="2076571614"/>
                    </a:ext>
                  </a:extLst>
                </a:gridCol>
                <a:gridCol w="2016000">
                  <a:extLst>
                    <a:ext uri="{9D8B030D-6E8A-4147-A177-3AD203B41FA5}">
                      <a16:colId xmlns:a16="http://schemas.microsoft.com/office/drawing/2014/main" val="32433719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Patient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smoke_history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Problem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753228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Non-smoker</a:t>
                      </a:r>
                      <a:endParaRPr kumimoji="0" lang="en-SG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0</a:t>
                      </a:r>
                      <a:endParaRPr kumimoji="0" lang="en-SG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No smoking history</a:t>
                      </a:r>
                      <a:endParaRPr kumimoji="0" lang="en-SG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054960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Current smoker</a:t>
                      </a:r>
                      <a:endParaRPr lang="en-SG" b="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0000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1</a:t>
                      </a:r>
                      <a:endParaRPr lang="en-SG" b="1" dirty="0">
                        <a:solidFill>
                          <a:srgbClr val="FF0000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r>
                        <a:rPr lang="en-US" b="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Have smoking history</a:t>
                      </a:r>
                      <a:endParaRPr lang="en-SG" b="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206333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Past smoker</a:t>
                      </a:r>
                      <a:endParaRPr lang="en-SG" b="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0000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2</a:t>
                      </a:r>
                      <a:endParaRPr lang="en-SG" b="1" dirty="0">
                        <a:solidFill>
                          <a:srgbClr val="FF0000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SG" b="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26569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Missing</a:t>
                      </a:r>
                      <a:endParaRPr lang="en-SG" b="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-1</a:t>
                      </a:r>
                      <a:endParaRPr lang="en-SG" b="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Missing</a:t>
                      </a:r>
                      <a:endParaRPr lang="en-SG" b="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24880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434698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CB0D0240-9362-18DB-44BA-B42900E1F6AD}"/>
              </a:ext>
            </a:extLst>
          </p:cNvPr>
          <p:cNvGraphicFramePr>
            <a:graphicFrameLocks noGrp="1"/>
          </p:cNvGraphicFramePr>
          <p:nvPr/>
        </p:nvGraphicFramePr>
        <p:xfrm>
          <a:off x="1493520" y="479562"/>
          <a:ext cx="7508958" cy="47025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52061">
                  <a:extLst>
                    <a:ext uri="{9D8B030D-6E8A-4147-A177-3AD203B41FA5}">
                      <a16:colId xmlns:a16="http://schemas.microsoft.com/office/drawing/2014/main" val="1713452479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4261864255"/>
                    </a:ext>
                  </a:extLst>
                </a:gridCol>
                <a:gridCol w="466154">
                  <a:extLst>
                    <a:ext uri="{9D8B030D-6E8A-4147-A177-3AD203B41FA5}">
                      <a16:colId xmlns:a16="http://schemas.microsoft.com/office/drawing/2014/main" val="498742870"/>
                    </a:ext>
                  </a:extLst>
                </a:gridCol>
                <a:gridCol w="792000">
                  <a:extLst>
                    <a:ext uri="{9D8B030D-6E8A-4147-A177-3AD203B41FA5}">
                      <a16:colId xmlns:a16="http://schemas.microsoft.com/office/drawing/2014/main" val="4074069388"/>
                    </a:ext>
                  </a:extLst>
                </a:gridCol>
                <a:gridCol w="1108387">
                  <a:extLst>
                    <a:ext uri="{9D8B030D-6E8A-4147-A177-3AD203B41FA5}">
                      <a16:colId xmlns:a16="http://schemas.microsoft.com/office/drawing/2014/main" val="3372898760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100707748"/>
                    </a:ext>
                  </a:extLst>
                </a:gridCol>
                <a:gridCol w="503812">
                  <a:extLst>
                    <a:ext uri="{9D8B030D-6E8A-4147-A177-3AD203B41FA5}">
                      <a16:colId xmlns:a16="http://schemas.microsoft.com/office/drawing/2014/main" val="1482692729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759191869"/>
                    </a:ext>
                  </a:extLst>
                </a:gridCol>
                <a:gridCol w="947318">
                  <a:extLst>
                    <a:ext uri="{9D8B030D-6E8A-4147-A177-3AD203B41FA5}">
                      <a16:colId xmlns:a16="http://schemas.microsoft.com/office/drawing/2014/main" val="3320341393"/>
                    </a:ext>
                  </a:extLst>
                </a:gridCol>
                <a:gridCol w="923226">
                  <a:extLst>
                    <a:ext uri="{9D8B030D-6E8A-4147-A177-3AD203B41FA5}">
                      <a16:colId xmlns:a16="http://schemas.microsoft.com/office/drawing/2014/main" val="3111327394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10</a:t>
                      </a:r>
                      <a:endParaRPr lang="en-SG" sz="16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0821112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Age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5302666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Sex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7103106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Hypertension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7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4195612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Dyslipidemia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7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4651944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Family </a:t>
                      </a:r>
                      <a:r>
                        <a:rPr lang="en-US" sz="1100" b="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Hx</a:t>
                      </a: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CAD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7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1350876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Diabetes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7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56159305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Smoke Current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5288866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Smoke Past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n-SG" sz="16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n-SG" sz="16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n-SG" sz="16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9205365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Have Chest Pain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SG" sz="16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SG" sz="16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Height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B1D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HDL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1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Triglyceride</a:t>
                      </a:r>
                    </a:p>
                  </a:txBody>
                  <a:tcPr marL="58452" marR="5845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5716110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r>
                        <a:rPr lang="en-SG" sz="1200" b="1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Country</a:t>
                      </a: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1200" b="1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Cohort</a:t>
                      </a: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1200" b="1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N</a:t>
                      </a:r>
                    </a:p>
                  </a:txBody>
                  <a:tcPr marL="58452" marR="5845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Variables</a:t>
                      </a:r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Chest Pain Character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100" b="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Dyspnea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BMI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B1D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Weight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B1D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1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Total Cholesterol</a:t>
                      </a:r>
                    </a:p>
                  </a:txBody>
                  <a:tcPr marL="58452" marR="5845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1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LDL</a:t>
                      </a:r>
                    </a:p>
                  </a:txBody>
                  <a:tcPr marL="58452" marR="5845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4100080"/>
                  </a:ext>
                </a:extLst>
              </a:tr>
              <a:tr h="252000">
                <a:tc rowSpan="2">
                  <a:txBody>
                    <a:bodyPr/>
                    <a:lstStyle/>
                    <a:p>
                      <a:pPr algn="l"/>
                      <a:r>
                        <a:rPr lang="en-US" sz="1100" b="0" dirty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Country A</a:t>
                      </a:r>
                    </a:p>
                  </a:txBody>
                  <a:tcPr marL="58452" marR="58452" marT="0" marB="0" anchor="ctr">
                    <a:lnT w="12700" cmpd="sng">
                      <a:noFill/>
                    </a:lnT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b="0" dirty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Cohort A</a:t>
                      </a:r>
                    </a:p>
                  </a:txBody>
                  <a:tcPr marL="58452" marR="58452" marT="0" marB="0" anchor="ctr">
                    <a:lnT w="12700" cmpd="sng">
                      <a:noFill/>
                    </a:lnT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dirty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1000</a:t>
                      </a:r>
                    </a:p>
                  </a:txBody>
                  <a:tcPr marL="58452" marR="58452" marT="0" marB="0" anchor="ctr">
                    <a:lnT w="12700" cmpd="sng">
                      <a:noFill/>
                    </a:lnT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dirty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</a:t>
                      </a:r>
                    </a:p>
                  </a:txBody>
                  <a:tcPr marL="58452" marR="58452" marT="0" marB="0" anchor="ctr">
                    <a:lnT w="12700" cmpd="sng">
                      <a:noFill/>
                    </a:lnT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Segoe UI Symbol" panose="020B0502040204020203" pitchFamily="34" charset="0"/>
                          <a:cs typeface="Arial" panose="020B0604020202020204" pitchFamily="34" charset="0"/>
                        </a:rPr>
                        <a:t>✔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1F1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Segoe UI Symbol" panose="020B0502040204020203" pitchFamily="34" charset="0"/>
                          <a:cs typeface="Arial" panose="020B0604020202020204" pitchFamily="34" charset="0"/>
                        </a:rPr>
                        <a:t>✔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1F1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Segoe UI Symbol" panose="020B0502040204020203" pitchFamily="34" charset="0"/>
                          <a:cs typeface="Arial" panose="020B0604020202020204" pitchFamily="34" charset="0"/>
                        </a:rPr>
                        <a:t>✔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1F1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Segoe UI Symbol" panose="020B0502040204020203" pitchFamily="34" charset="0"/>
                          <a:cs typeface="Arial" panose="020B0604020202020204" pitchFamily="34" charset="0"/>
                        </a:rPr>
                        <a:t>✔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1F1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SG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✖</a:t>
                      </a:r>
                      <a:endParaRPr kumimoji="0" lang="en-SG" sz="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7D7D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SG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✖</a:t>
                      </a:r>
                      <a:endParaRPr kumimoji="0" lang="en-SG" sz="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7D7D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6506904"/>
                  </a:ext>
                </a:extLst>
              </a:tr>
              <a:tr h="252000">
                <a:tc vMerge="1">
                  <a:txBody>
                    <a:bodyPr/>
                    <a:lstStyle/>
                    <a:p>
                      <a:pPr algn="l"/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SG" sz="11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Cohort B</a:t>
                      </a:r>
                    </a:p>
                  </a:txBody>
                  <a:tcPr marL="58452" marR="58452" marT="0" marB="0" anchor="ctr"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SG" sz="11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2000</a:t>
                      </a:r>
                    </a:p>
                  </a:txBody>
                  <a:tcPr marL="58452" marR="58452" marT="0" marB="0" anchor="ctr"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16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Segoe UI Symbol" panose="020B0502040204020203" pitchFamily="34" charset="0"/>
                          <a:cs typeface="Arial" panose="020B0604020202020204" pitchFamily="34" charset="0"/>
                        </a:rPr>
                        <a:t>✔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solidFill>
                      <a:srgbClr val="D1F1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Segoe UI Symbol" panose="020B0502040204020203" pitchFamily="34" charset="0"/>
                          <a:cs typeface="Arial" panose="020B0604020202020204" pitchFamily="34" charset="0"/>
                        </a:rPr>
                        <a:t>✔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solidFill>
                      <a:srgbClr val="D1F1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✖</a:t>
                      </a:r>
                      <a:endParaRPr kumimoji="0" lang="en-SG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solidFill>
                      <a:srgbClr val="F7D7D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✖</a:t>
                      </a:r>
                      <a:endParaRPr kumimoji="0" lang="en-SG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solidFill>
                      <a:srgbClr val="F7D7D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Segoe UI Symbol" panose="020B0502040204020203" pitchFamily="34" charset="0"/>
                          <a:cs typeface="Arial" panose="020B0604020202020204" pitchFamily="34" charset="0"/>
                        </a:rPr>
                        <a:t>✔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solidFill>
                      <a:srgbClr val="D1F1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Segoe UI Symbol" panose="020B0502040204020203" pitchFamily="34" charset="0"/>
                          <a:cs typeface="Arial" panose="020B0604020202020204" pitchFamily="34" charset="0"/>
                        </a:rPr>
                        <a:t>✔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solidFill>
                      <a:srgbClr val="D1F1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2186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l"/>
                      <a:r>
                        <a:rPr lang="en-US" sz="1100" b="0" dirty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Country B</a:t>
                      </a:r>
                    </a:p>
                  </a:txBody>
                  <a:tcPr marL="58452" marR="58452" marT="0" marB="0" anchor="ctr"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b="0" dirty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Cohort C</a:t>
                      </a:r>
                    </a:p>
                  </a:txBody>
                  <a:tcPr marL="58452" marR="58452" marT="0" marB="0" anchor="ctr"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SG" sz="11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1500</a:t>
                      </a:r>
                    </a:p>
                  </a:txBody>
                  <a:tcPr marL="58452" marR="58452" marT="0" marB="0" anchor="ctr"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18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Segoe UI Symbol" panose="020B0502040204020203" pitchFamily="34" charset="0"/>
                          <a:cs typeface="Arial" panose="020B0604020202020204" pitchFamily="34" charset="0"/>
                        </a:rPr>
                        <a:t>✔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solidFill>
                      <a:srgbClr val="D1F1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Segoe UI Symbol" panose="020B0502040204020203" pitchFamily="34" charset="0"/>
                          <a:cs typeface="Arial" panose="020B0604020202020204" pitchFamily="34" charset="0"/>
                        </a:rPr>
                        <a:t>✔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solidFill>
                      <a:srgbClr val="D1F1D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Segoe UI Symbol" panose="020B0502040204020203" pitchFamily="34" charset="0"/>
                          <a:cs typeface="Arial" panose="020B0604020202020204" pitchFamily="34" charset="0"/>
                        </a:rPr>
                        <a:t>✔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solidFill>
                      <a:srgbClr val="D1F1D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Segoe UI Symbol" panose="020B0502040204020203" pitchFamily="34" charset="0"/>
                          <a:cs typeface="Arial" panose="020B0604020202020204" pitchFamily="34" charset="0"/>
                        </a:rPr>
                        <a:t>✔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solidFill>
                      <a:srgbClr val="D1F1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Segoe UI Symbol" panose="020B0502040204020203" pitchFamily="34" charset="0"/>
                          <a:cs typeface="Arial" panose="020B0604020202020204" pitchFamily="34" charset="0"/>
                        </a:rPr>
                        <a:t>✔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solidFill>
                      <a:srgbClr val="D1F1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Segoe UI Symbol" panose="020B0502040204020203" pitchFamily="34" charset="0"/>
                          <a:cs typeface="Arial" panose="020B0604020202020204" pitchFamily="34" charset="0"/>
                        </a:rPr>
                        <a:t>✔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solidFill>
                      <a:srgbClr val="D1F1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2532868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r>
                        <a:rPr lang="en-SG" sz="11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Country C</a:t>
                      </a:r>
                    </a:p>
                  </a:txBody>
                  <a:tcPr marL="58452" marR="58452" marT="0" marB="0" anchor="ctr"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Cohort D</a:t>
                      </a:r>
                    </a:p>
                  </a:txBody>
                  <a:tcPr marL="58452" marR="58452" marT="0" marB="0" anchor="ctr"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SG" sz="11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500</a:t>
                      </a:r>
                    </a:p>
                  </a:txBody>
                  <a:tcPr marL="58452" marR="58452" marT="0" marB="0" anchor="ctr"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16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Segoe UI Symbol" panose="020B0502040204020203" pitchFamily="34" charset="0"/>
                          <a:cs typeface="Arial" panose="020B0604020202020204" pitchFamily="34" charset="0"/>
                        </a:rPr>
                        <a:t>✔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solidFill>
                      <a:srgbClr val="D1F1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SG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✖</a:t>
                      </a:r>
                      <a:endParaRPr kumimoji="0" lang="en-SG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solidFill>
                      <a:srgbClr val="F7D7D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Segoe UI Symbol" panose="020B0502040204020203" pitchFamily="34" charset="0"/>
                          <a:cs typeface="Arial" panose="020B0604020202020204" pitchFamily="34" charset="0"/>
                        </a:rPr>
                        <a:t>✔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solidFill>
                      <a:srgbClr val="D1F1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✖</a:t>
                      </a:r>
                      <a:endParaRPr kumimoji="0" lang="en-SG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solidFill>
                      <a:srgbClr val="F7D7D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Segoe UI Symbol" panose="020B0502040204020203" pitchFamily="34" charset="0"/>
                          <a:cs typeface="Arial" panose="020B0604020202020204" pitchFamily="34" charset="0"/>
                        </a:rPr>
                        <a:t>✔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solidFill>
                      <a:srgbClr val="D1F1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Segoe UI Symbol" panose="020B0502040204020203" pitchFamily="34" charset="0"/>
                          <a:cs typeface="Arial" panose="020B0604020202020204" pitchFamily="34" charset="0"/>
                        </a:rPr>
                        <a:t>✔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solidFill>
                      <a:srgbClr val="D1F1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7745779"/>
                  </a:ext>
                </a:extLst>
              </a:tr>
              <a:tr h="252000">
                <a:tc rowSpan="2">
                  <a:txBody>
                    <a:bodyPr/>
                    <a:lstStyle/>
                    <a:p>
                      <a:pPr marL="0" marR="0" lvl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1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Country D</a:t>
                      </a:r>
                    </a:p>
                  </a:txBody>
                  <a:tcPr marL="58452" marR="58452" marT="0" marB="0" anchor="ctr"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Cohort E</a:t>
                      </a:r>
                    </a:p>
                  </a:txBody>
                  <a:tcPr marL="58452" marR="58452" marT="0" marB="0" anchor="ctr"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1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1000</a:t>
                      </a:r>
                    </a:p>
                  </a:txBody>
                  <a:tcPr marL="58452" marR="58452" marT="0" marB="0" anchor="ctr"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16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Segoe UI Symbol" panose="020B0502040204020203" pitchFamily="34" charset="0"/>
                          <a:cs typeface="Arial" panose="020B0604020202020204" pitchFamily="34" charset="0"/>
                        </a:rPr>
                        <a:t>✔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solidFill>
                      <a:srgbClr val="D1F1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SG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✖</a:t>
                      </a:r>
                      <a:endParaRPr kumimoji="0" lang="en-SG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solidFill>
                      <a:srgbClr val="F7D7D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Segoe UI Symbol" panose="020B0502040204020203" pitchFamily="34" charset="0"/>
                          <a:cs typeface="Arial" panose="020B0604020202020204" pitchFamily="34" charset="0"/>
                        </a:rPr>
                        <a:t>✔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solidFill>
                      <a:srgbClr val="D1F1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Segoe UI Symbol" panose="020B0502040204020203" pitchFamily="34" charset="0"/>
                          <a:cs typeface="Arial" panose="020B0604020202020204" pitchFamily="34" charset="0"/>
                        </a:rPr>
                        <a:t>✔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solidFill>
                      <a:srgbClr val="D1F1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Segoe UI Symbol" panose="020B0502040204020203" pitchFamily="34" charset="0"/>
                          <a:cs typeface="Arial" panose="020B0604020202020204" pitchFamily="34" charset="0"/>
                        </a:rPr>
                        <a:t>✔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solidFill>
                      <a:srgbClr val="D1F1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SG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✖</a:t>
                      </a:r>
                      <a:endParaRPr kumimoji="0" lang="en-SG" sz="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solidFill>
                      <a:srgbClr val="F7D7D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6818616"/>
                  </a:ext>
                </a:extLst>
              </a:tr>
              <a:tr h="252000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marL="58452" marR="58452" marT="0" marB="0" anchor="ctr"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11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Cohort F</a:t>
                      </a:r>
                    </a:p>
                  </a:txBody>
                  <a:tcPr marL="58452" marR="58452" marT="0" marB="0" anchor="ctr"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SG" sz="11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2500</a:t>
                      </a:r>
                    </a:p>
                  </a:txBody>
                  <a:tcPr marL="58452" marR="58452" marT="0" marB="0" anchor="ctr"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14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Segoe UI Symbol" panose="020B0502040204020203" pitchFamily="34" charset="0"/>
                          <a:cs typeface="Arial" panose="020B0604020202020204" pitchFamily="34" charset="0"/>
                        </a:rPr>
                        <a:t>✔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solidFill>
                      <a:srgbClr val="D1F1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SG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✖</a:t>
                      </a:r>
                      <a:endParaRPr kumimoji="0" lang="en-SG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solidFill>
                      <a:srgbClr val="F7D7D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Segoe UI Symbol" panose="020B0502040204020203" pitchFamily="34" charset="0"/>
                          <a:cs typeface="Arial" panose="020B0604020202020204" pitchFamily="34" charset="0"/>
                        </a:rPr>
                        <a:t>✔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solidFill>
                      <a:srgbClr val="D1F1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Segoe UI Symbol" panose="020B0502040204020203" pitchFamily="34" charset="0"/>
                          <a:cs typeface="Arial" panose="020B0604020202020204" pitchFamily="34" charset="0"/>
                        </a:rPr>
                        <a:t>✔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solidFill>
                      <a:srgbClr val="D1F1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SG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SG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451532"/>
                  </a:ext>
                </a:extLst>
              </a:tr>
              <a:tr h="252000">
                <a:tc gridSpan="4">
                  <a:txBody>
                    <a:bodyPr/>
                    <a:lstStyle/>
                    <a:p>
                      <a:pPr marL="0" marR="0" lvl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200" b="1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Total</a:t>
                      </a:r>
                    </a:p>
                  </a:txBody>
                  <a:tcPr marL="58452" marR="58452" marT="0" marB="0" anchor="ctr">
                    <a:solidFill>
                      <a:srgbClr val="66006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solidFill>
                      <a:srgbClr val="DAE3F3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solidFill>
                      <a:srgbClr val="DAE3F3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solidFill>
                      <a:srgbClr val="6600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200" b="1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8500</a:t>
                      </a:r>
                    </a:p>
                  </a:txBody>
                  <a:tcPr marL="58452" marR="58452" marT="0" marB="0"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SG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4500</a:t>
                      </a:r>
                    </a:p>
                  </a:txBody>
                  <a:tcPr marL="58452" marR="58452" marT="0" marB="0"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200" b="1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6500</a:t>
                      </a:r>
                    </a:p>
                  </a:txBody>
                  <a:tcPr marL="58452" marR="58452" marT="0" marB="0"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200" b="1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6000</a:t>
                      </a:r>
                    </a:p>
                  </a:txBody>
                  <a:tcPr marL="58452" marR="58452" marT="0" marB="0"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SG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5000</a:t>
                      </a:r>
                    </a:p>
                  </a:txBody>
                  <a:tcPr marL="58452" marR="58452" marT="0" marB="0"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SG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4000</a:t>
                      </a:r>
                    </a:p>
                  </a:txBody>
                  <a:tcPr marL="58452" marR="58452" marT="0" marB="0"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8823845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7420F1F1-3A00-7C1E-92A0-5A331DE5618F}"/>
              </a:ext>
            </a:extLst>
          </p:cNvPr>
          <p:cNvGraphicFramePr>
            <a:graphicFrameLocks noGrp="1"/>
          </p:cNvGraphicFramePr>
          <p:nvPr/>
        </p:nvGraphicFramePr>
        <p:xfrm>
          <a:off x="9399872" y="3086599"/>
          <a:ext cx="2134370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5200">
                  <a:extLst>
                    <a:ext uri="{9D8B030D-6E8A-4147-A177-3AD203B41FA5}">
                      <a16:colId xmlns:a16="http://schemas.microsoft.com/office/drawing/2014/main" val="333396453"/>
                    </a:ext>
                  </a:extLst>
                </a:gridCol>
                <a:gridCol w="1569170">
                  <a:extLst>
                    <a:ext uri="{9D8B030D-6E8A-4147-A177-3AD203B41FA5}">
                      <a16:colId xmlns:a16="http://schemas.microsoft.com/office/drawing/2014/main" val="722197458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r>
                        <a:rPr lang="en-SG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Table Legend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1828388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Segoe UI Symbol" panose="020B0502040204020203" pitchFamily="34" charset="0"/>
                          <a:cs typeface="Arial" panose="020B0604020202020204" pitchFamily="34" charset="0"/>
                        </a:rPr>
                        <a:t>✔</a:t>
                      </a:r>
                      <a:endParaRPr lang="en-SG" sz="12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F1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Available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310763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✖</a:t>
                      </a:r>
                      <a:endParaRPr kumimoji="0" lang="en-SG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D7D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Not available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3674668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en-SG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Pending arrival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8261113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318B36B-6FEC-786E-5308-8FC0EABA374E}"/>
              </a:ext>
            </a:extLst>
          </p:cNvPr>
          <p:cNvGraphicFramePr>
            <a:graphicFrameLocks noGrp="1"/>
          </p:cNvGraphicFramePr>
          <p:nvPr/>
        </p:nvGraphicFramePr>
        <p:xfrm>
          <a:off x="9399872" y="479562"/>
          <a:ext cx="2132798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3628">
                  <a:extLst>
                    <a:ext uri="{9D8B030D-6E8A-4147-A177-3AD203B41FA5}">
                      <a16:colId xmlns:a16="http://schemas.microsoft.com/office/drawing/2014/main" val="333396453"/>
                    </a:ext>
                  </a:extLst>
                </a:gridCol>
                <a:gridCol w="1569170">
                  <a:extLst>
                    <a:ext uri="{9D8B030D-6E8A-4147-A177-3AD203B41FA5}">
                      <a16:colId xmlns:a16="http://schemas.microsoft.com/office/drawing/2014/main" val="722197458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r>
                        <a:rPr lang="en-SG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Variable Colour Legend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1828388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SG" sz="12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Age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310763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SG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3674668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en-SG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Comorbidity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8261113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en-SG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Smoking history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494220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en-SG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Symptoms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257974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en-SG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B1D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Obesity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35512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en-SG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Blood lipid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80119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123812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A3F18A4-EFE0-FCAB-9C0E-C0C12DC349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92" t="3952" r="12171" b="22626"/>
          <a:stretch/>
        </p:blipFill>
        <p:spPr>
          <a:xfrm>
            <a:off x="1493471" y="807636"/>
            <a:ext cx="4312969" cy="145389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29CE28F-097F-D406-4C47-26FB9A0B80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8544" y="289391"/>
            <a:ext cx="4798436" cy="24903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042B384-AA85-D951-49BC-8E34F0BD1F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239" y="3123992"/>
            <a:ext cx="5315761" cy="315390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0D4887C-3467-A566-2B23-1B79C7E3CE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5664" y="3690709"/>
            <a:ext cx="4899564" cy="2345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6277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8FE7D1D-1043-5467-DA5F-15BBD177AA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1" t="5163" r="6128" b="5802"/>
          <a:stretch>
            <a:fillRect/>
          </a:stretch>
        </p:blipFill>
        <p:spPr>
          <a:xfrm>
            <a:off x="2625212" y="0"/>
            <a:ext cx="6096001" cy="61060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85DECC2-564C-D2EB-8EB9-5A72030AE081}"/>
              </a:ext>
            </a:extLst>
          </p:cNvPr>
          <p:cNvSpPr txBox="1"/>
          <p:nvPr/>
        </p:nvSpPr>
        <p:spPr>
          <a:xfrm>
            <a:off x="348455" y="5988161"/>
            <a:ext cx="120106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/>
              <a:t>[Dataset vectors](https://www.vecteezy.com/vector-art/25844300-abstract-database-info-silhouette-illustration) by [</a:t>
            </a:r>
            <a:r>
              <a:rPr lang="en-SG" dirty="0" err="1"/>
              <a:t>Vectora</a:t>
            </a:r>
            <a:r>
              <a:rPr lang="en-SG" dirty="0"/>
              <a:t> Artworks](https://www.vecteezy.com/members/vectoroartworks) from [</a:t>
            </a:r>
            <a:r>
              <a:rPr lang="en-SG" dirty="0" err="1"/>
              <a:t>Vecteezy</a:t>
            </a:r>
            <a:r>
              <a:rPr lang="en-SG" dirty="0"/>
              <a:t>](https://www.vecteezy.com/)</a:t>
            </a:r>
          </a:p>
        </p:txBody>
      </p:sp>
    </p:spTree>
    <p:extLst>
      <p:ext uri="{BB962C8B-B14F-4D97-AF65-F5344CB8AC3E}">
        <p14:creationId xmlns:p14="http://schemas.microsoft.com/office/powerpoint/2010/main" val="22319606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C1C62B-9F76-855E-33A5-E2221C02EC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590F8A2-2858-02E1-06A4-8CBC212BC704}"/>
              </a:ext>
            </a:extLst>
          </p:cNvPr>
          <p:cNvSpPr txBox="1"/>
          <p:nvPr/>
        </p:nvSpPr>
        <p:spPr>
          <a:xfrm>
            <a:off x="358287" y="6119112"/>
            <a:ext cx="120106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/>
              <a:t>[Dataset vectors](https://www.vecteezy.com/vector-art/25844300-abstract-database-info-silhouette-illustration) by [</a:t>
            </a:r>
            <a:r>
              <a:rPr lang="en-SG" dirty="0" err="1"/>
              <a:t>Vectora</a:t>
            </a:r>
            <a:r>
              <a:rPr lang="en-SG" dirty="0"/>
              <a:t> Artworks](https://www.vecteezy.com/members/vectoroartworks) from [</a:t>
            </a:r>
            <a:r>
              <a:rPr lang="en-SG" dirty="0" err="1"/>
              <a:t>Vecteezy</a:t>
            </a:r>
            <a:r>
              <a:rPr lang="en-SG" dirty="0"/>
              <a:t>](https://www.vecteezy.com/)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3D5B5DC-8A27-C312-32F0-14318D8D6A7D}"/>
              </a:ext>
            </a:extLst>
          </p:cNvPr>
          <p:cNvGrpSpPr/>
          <p:nvPr/>
        </p:nvGrpSpPr>
        <p:grpSpPr>
          <a:xfrm>
            <a:off x="249652" y="273973"/>
            <a:ext cx="10849761" cy="5586049"/>
            <a:chOff x="249652" y="273973"/>
            <a:chExt cx="10849761" cy="5586049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7D18F8ED-81DF-DADF-AE6C-6EA2A0953428}"/>
                </a:ext>
              </a:extLst>
            </p:cNvPr>
            <p:cNvGrpSpPr/>
            <p:nvPr/>
          </p:nvGrpSpPr>
          <p:grpSpPr>
            <a:xfrm>
              <a:off x="249652" y="273973"/>
              <a:ext cx="10849761" cy="5586049"/>
              <a:chOff x="249652" y="273973"/>
              <a:chExt cx="10849761" cy="5586049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0E777452-1DAD-AB43-45E8-6D593566C3BC}"/>
                  </a:ext>
                </a:extLst>
              </p:cNvPr>
              <p:cNvGrpSpPr/>
              <p:nvPr/>
            </p:nvGrpSpPr>
            <p:grpSpPr>
              <a:xfrm>
                <a:off x="249652" y="1093839"/>
                <a:ext cx="3228975" cy="3236411"/>
                <a:chOff x="348455" y="533400"/>
                <a:chExt cx="3228975" cy="3236411"/>
              </a:xfrm>
            </p:grpSpPr>
            <p:pic>
              <p:nvPicPr>
                <p:cNvPr id="9" name="Picture 8">
                  <a:extLst>
                    <a:ext uri="{FF2B5EF4-FFF2-40B4-BE49-F238E27FC236}">
                      <a16:creationId xmlns:a16="http://schemas.microsoft.com/office/drawing/2014/main" id="{9CC21DE7-4B93-3125-F444-BED114D3EA9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48455" y="533400"/>
                  <a:ext cx="3228975" cy="2895600"/>
                </a:xfrm>
                <a:prstGeom prst="rect">
                  <a:avLst/>
                </a:prstGeom>
              </p:spPr>
            </p:pic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8040701B-5E14-AF40-FA46-D68DD2EF87B0}"/>
                    </a:ext>
                  </a:extLst>
                </p:cNvPr>
                <p:cNvSpPr txBox="1"/>
                <p:nvPr/>
              </p:nvSpPr>
              <p:spPr>
                <a:xfrm>
                  <a:off x="943900" y="3369701"/>
                  <a:ext cx="1484671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dirty="0"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Raw Data </a:t>
                  </a:r>
                  <a:endParaRPr lang="en-SG" sz="2000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endParaRPr>
                </a:p>
              </p:txBody>
            </p:sp>
          </p:grp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1396A67B-7FD6-C73C-8BC2-151FB2FD7339}"/>
                  </a:ext>
                </a:extLst>
              </p:cNvPr>
              <p:cNvGrpSpPr/>
              <p:nvPr/>
            </p:nvGrpSpPr>
            <p:grpSpPr>
              <a:xfrm>
                <a:off x="8213338" y="1093839"/>
                <a:ext cx="2886075" cy="3217054"/>
                <a:chOff x="8734450" y="542925"/>
                <a:chExt cx="2886075" cy="3217054"/>
              </a:xfrm>
            </p:grpSpPr>
            <p:pic>
              <p:nvPicPr>
                <p:cNvPr id="11" name="Picture 10">
                  <a:extLst>
                    <a:ext uri="{FF2B5EF4-FFF2-40B4-BE49-F238E27FC236}">
                      <a16:creationId xmlns:a16="http://schemas.microsoft.com/office/drawing/2014/main" id="{F068CEDC-3665-3C1E-B7AE-F89B4F3C38E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734450" y="542925"/>
                  <a:ext cx="2886075" cy="2895600"/>
                </a:xfrm>
                <a:prstGeom prst="rect">
                  <a:avLst/>
                </a:prstGeom>
              </p:spPr>
            </p:pic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3A85E52E-6B1B-973F-1649-A4FD6AE0AFA8}"/>
                    </a:ext>
                  </a:extLst>
                </p:cNvPr>
                <p:cNvSpPr txBox="1"/>
                <p:nvPr/>
              </p:nvSpPr>
              <p:spPr>
                <a:xfrm>
                  <a:off x="8976594" y="3359869"/>
                  <a:ext cx="2286000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dirty="0" err="1"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Harmonised</a:t>
                  </a:r>
                  <a:r>
                    <a:rPr lang="en-US" sz="2000" dirty="0"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 Data</a:t>
                  </a:r>
                  <a:endParaRPr lang="en-SG" sz="2000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endParaRPr>
                </a:p>
              </p:txBody>
            </p:sp>
          </p:grpSp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3842AA6C-C839-303C-2E93-AD3F5A033E3C}"/>
                  </a:ext>
                </a:extLst>
              </p:cNvPr>
              <p:cNvGrpSpPr/>
              <p:nvPr/>
            </p:nvGrpSpPr>
            <p:grpSpPr>
              <a:xfrm>
                <a:off x="4342965" y="1093839"/>
                <a:ext cx="2876550" cy="3256075"/>
                <a:chOff x="4717665" y="533400"/>
                <a:chExt cx="2876550" cy="3256075"/>
              </a:xfrm>
            </p:grpSpPr>
            <p:pic>
              <p:nvPicPr>
                <p:cNvPr id="13" name="Picture 12">
                  <a:extLst>
                    <a:ext uri="{FF2B5EF4-FFF2-40B4-BE49-F238E27FC236}">
                      <a16:creationId xmlns:a16="http://schemas.microsoft.com/office/drawing/2014/main" id="{52EDF2DF-B804-785F-E0FA-EA14CF99397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717665" y="533400"/>
                  <a:ext cx="2876550" cy="2905125"/>
                </a:xfrm>
                <a:prstGeom prst="rect">
                  <a:avLst/>
                </a:prstGeom>
              </p:spPr>
            </p:pic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9F469892-ED4D-BC8B-5C96-92DC65E44AA9}"/>
                    </a:ext>
                  </a:extLst>
                </p:cNvPr>
                <p:cNvSpPr txBox="1"/>
                <p:nvPr/>
              </p:nvSpPr>
              <p:spPr>
                <a:xfrm>
                  <a:off x="5169977" y="3389365"/>
                  <a:ext cx="1859808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dirty="0"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Cleaned Data</a:t>
                  </a:r>
                  <a:endParaRPr lang="en-SG" sz="2000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endParaRPr>
                </a:p>
              </p:txBody>
            </p:sp>
          </p:grpSp>
          <p:sp>
            <p:nvSpPr>
              <p:cNvPr id="12" name="Arrow: Curved Down 11">
                <a:extLst>
                  <a:ext uri="{FF2B5EF4-FFF2-40B4-BE49-F238E27FC236}">
                    <a16:creationId xmlns:a16="http://schemas.microsoft.com/office/drawing/2014/main" id="{E4A49576-C9FA-56F0-27EE-92142446206B}"/>
                  </a:ext>
                </a:extLst>
              </p:cNvPr>
              <p:cNvSpPr/>
              <p:nvPr/>
            </p:nvSpPr>
            <p:spPr>
              <a:xfrm>
                <a:off x="1829990" y="278227"/>
                <a:ext cx="3961210" cy="870331"/>
              </a:xfrm>
              <a:prstGeom prst="curvedDownArrow">
                <a:avLst>
                  <a:gd name="adj1" fmla="val 20552"/>
                  <a:gd name="adj2" fmla="val 53416"/>
                  <a:gd name="adj3" fmla="val 27259"/>
                </a:avLst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>
                  <a:solidFill>
                    <a:schemeClr val="tx1"/>
                  </a:solidFill>
                </a:endParaRPr>
              </a:p>
            </p:txBody>
          </p:sp>
          <p:sp>
            <p:nvSpPr>
              <p:cNvPr id="14" name="Arrow: Curved Down 13">
                <a:extLst>
                  <a:ext uri="{FF2B5EF4-FFF2-40B4-BE49-F238E27FC236}">
                    <a16:creationId xmlns:a16="http://schemas.microsoft.com/office/drawing/2014/main" id="{415792C1-1586-A88C-DB53-A8AAE09B54D1}"/>
                  </a:ext>
                </a:extLst>
              </p:cNvPr>
              <p:cNvSpPr/>
              <p:nvPr/>
            </p:nvSpPr>
            <p:spPr>
              <a:xfrm>
                <a:off x="5791200" y="273973"/>
                <a:ext cx="3961210" cy="870331"/>
              </a:xfrm>
              <a:prstGeom prst="curvedDownArrow">
                <a:avLst>
                  <a:gd name="adj1" fmla="val 20552"/>
                  <a:gd name="adj2" fmla="val 53416"/>
                  <a:gd name="adj3" fmla="val 27259"/>
                </a:avLst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>
                  <a:solidFill>
                    <a:schemeClr val="tx1"/>
                  </a:solidFill>
                </a:endParaRPr>
              </a:p>
            </p:txBody>
          </p:sp>
          <p:sp>
            <p:nvSpPr>
              <p:cNvPr id="15" name="Arrow: Curved Down 14">
                <a:extLst>
                  <a:ext uri="{FF2B5EF4-FFF2-40B4-BE49-F238E27FC236}">
                    <a16:creationId xmlns:a16="http://schemas.microsoft.com/office/drawing/2014/main" id="{4B29E3F1-8798-DD73-9349-054BAE05FDDC}"/>
                  </a:ext>
                </a:extLst>
              </p:cNvPr>
              <p:cNvSpPr/>
              <p:nvPr/>
            </p:nvSpPr>
            <p:spPr>
              <a:xfrm rot="10800000">
                <a:off x="1258528" y="4308690"/>
                <a:ext cx="4532671" cy="870331"/>
              </a:xfrm>
              <a:prstGeom prst="curvedDownArrow">
                <a:avLst>
                  <a:gd name="adj1" fmla="val 20552"/>
                  <a:gd name="adj2" fmla="val 53416"/>
                  <a:gd name="adj3" fmla="val 27259"/>
                </a:avLst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Arrow: Curved Down 15">
                <a:extLst>
                  <a:ext uri="{FF2B5EF4-FFF2-40B4-BE49-F238E27FC236}">
                    <a16:creationId xmlns:a16="http://schemas.microsoft.com/office/drawing/2014/main" id="{03F56151-04EA-483C-0B55-B498887F43BA}"/>
                  </a:ext>
                </a:extLst>
              </p:cNvPr>
              <p:cNvSpPr/>
              <p:nvPr/>
            </p:nvSpPr>
            <p:spPr>
              <a:xfrm rot="10800000">
                <a:off x="1248694" y="4299165"/>
                <a:ext cx="8416411" cy="1560857"/>
              </a:xfrm>
              <a:prstGeom prst="curvedDownArrow">
                <a:avLst>
                  <a:gd name="adj1" fmla="val 15460"/>
                  <a:gd name="adj2" fmla="val 32548"/>
                  <a:gd name="adj3" fmla="val 16881"/>
                </a:avLst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4C584C4-A987-71CD-FFEE-CB1D9821C849}"/>
                  </a:ext>
                </a:extLst>
              </p:cNvPr>
              <p:cNvSpPr txBox="1"/>
              <p:nvPr/>
            </p:nvSpPr>
            <p:spPr>
              <a:xfrm>
                <a:off x="2367338" y="4676133"/>
                <a:ext cx="257053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Verify/Update</a:t>
                </a:r>
                <a:endParaRPr lang="en-SG" sz="20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17C66F8-EF50-D46D-ABB8-EDC3EB6B43E2}"/>
                  </a:ext>
                </a:extLst>
              </p:cNvPr>
              <p:cNvSpPr txBox="1"/>
              <p:nvPr/>
            </p:nvSpPr>
            <p:spPr>
              <a:xfrm>
                <a:off x="6759082" y="441799"/>
                <a:ext cx="202544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 err="1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Harmonise</a:t>
                </a:r>
                <a:endParaRPr lang="en-SG" sz="20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5689A50-6641-C63B-B6DD-7FBD97A03D62}"/>
                </a:ext>
              </a:extLst>
            </p:cNvPr>
            <p:cNvSpPr txBox="1"/>
            <p:nvPr/>
          </p:nvSpPr>
          <p:spPr>
            <a:xfrm>
              <a:off x="4342965" y="5364034"/>
              <a:ext cx="257053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Verify/Update</a:t>
              </a:r>
              <a:endParaRPr lang="en-SG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F5F85B6-5E7D-ABAE-8A5B-50E38505D3C2}"/>
                </a:ext>
              </a:extLst>
            </p:cNvPr>
            <p:cNvSpPr txBox="1"/>
            <p:nvPr/>
          </p:nvSpPr>
          <p:spPr>
            <a:xfrm>
              <a:off x="2632316" y="355195"/>
              <a:ext cx="202544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Clean for </a:t>
              </a:r>
              <a:r>
                <a:rPr lang="en-US" sz="2000" dirty="0" err="1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harmonisation</a:t>
              </a:r>
              <a:endParaRPr lang="en-SG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35701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B0013D-EA64-88DA-8B56-10943836C4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1C8B17E-BBCC-CF4F-4442-E212AEABB982}"/>
              </a:ext>
            </a:extLst>
          </p:cNvPr>
          <p:cNvSpPr txBox="1"/>
          <p:nvPr/>
        </p:nvSpPr>
        <p:spPr>
          <a:xfrm>
            <a:off x="358287" y="6119112"/>
            <a:ext cx="120106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/>
              <a:t>[Dataset vectors](https://www.vecteezy.com/vector-art/25844300-abstract-database-info-silhouette-illustration) by [</a:t>
            </a:r>
            <a:r>
              <a:rPr lang="en-SG" dirty="0" err="1"/>
              <a:t>Vectora</a:t>
            </a:r>
            <a:r>
              <a:rPr lang="en-SG" dirty="0"/>
              <a:t> Artworks](https://www.vecteezy.com/members/vectoroartworks) from [</a:t>
            </a:r>
            <a:r>
              <a:rPr lang="en-SG" dirty="0" err="1"/>
              <a:t>Vecteezy</a:t>
            </a:r>
            <a:r>
              <a:rPr lang="en-SG" dirty="0"/>
              <a:t>](https://www.vecteezy.com/)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4B5E32A-6F4C-95DF-8DDB-C429F703B52B}"/>
              </a:ext>
            </a:extLst>
          </p:cNvPr>
          <p:cNvGrpSpPr/>
          <p:nvPr/>
        </p:nvGrpSpPr>
        <p:grpSpPr>
          <a:xfrm>
            <a:off x="249652" y="273973"/>
            <a:ext cx="10849761" cy="5586049"/>
            <a:chOff x="249652" y="273973"/>
            <a:chExt cx="10849761" cy="5586049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93A5BE6D-6EB2-826F-49E0-3B8C76134C15}"/>
                </a:ext>
              </a:extLst>
            </p:cNvPr>
            <p:cNvGrpSpPr/>
            <p:nvPr/>
          </p:nvGrpSpPr>
          <p:grpSpPr>
            <a:xfrm>
              <a:off x="249652" y="273973"/>
              <a:ext cx="10849761" cy="5586049"/>
              <a:chOff x="249652" y="273973"/>
              <a:chExt cx="10849761" cy="5586049"/>
            </a:xfrm>
          </p:grpSpPr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66D1412C-67AC-7E38-1F73-609D2F468D04}"/>
                  </a:ext>
                </a:extLst>
              </p:cNvPr>
              <p:cNvGrpSpPr/>
              <p:nvPr/>
            </p:nvGrpSpPr>
            <p:grpSpPr>
              <a:xfrm>
                <a:off x="249652" y="273973"/>
                <a:ext cx="10849761" cy="5586049"/>
                <a:chOff x="249652" y="273973"/>
                <a:chExt cx="10849761" cy="5586049"/>
              </a:xfrm>
            </p:grpSpPr>
            <p:grpSp>
              <p:nvGrpSpPr>
                <p:cNvPr id="7" name="Group 6">
                  <a:extLst>
                    <a:ext uri="{FF2B5EF4-FFF2-40B4-BE49-F238E27FC236}">
                      <a16:creationId xmlns:a16="http://schemas.microsoft.com/office/drawing/2014/main" id="{C02A611B-4B0C-619B-6D62-B6B964202476}"/>
                    </a:ext>
                  </a:extLst>
                </p:cNvPr>
                <p:cNvGrpSpPr/>
                <p:nvPr/>
              </p:nvGrpSpPr>
              <p:grpSpPr>
                <a:xfrm>
                  <a:off x="249652" y="1093839"/>
                  <a:ext cx="3228975" cy="3236411"/>
                  <a:chOff x="348455" y="533400"/>
                  <a:chExt cx="3228975" cy="3236411"/>
                </a:xfrm>
              </p:grpSpPr>
              <p:pic>
                <p:nvPicPr>
                  <p:cNvPr id="9" name="Picture 8">
                    <a:extLst>
                      <a:ext uri="{FF2B5EF4-FFF2-40B4-BE49-F238E27FC236}">
                        <a16:creationId xmlns:a16="http://schemas.microsoft.com/office/drawing/2014/main" id="{0D417CE2-9074-603F-80A8-BA709AE2DD4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48455" y="533400"/>
                    <a:ext cx="3228975" cy="2895600"/>
                  </a:xfrm>
                  <a:prstGeom prst="rect">
                    <a:avLst/>
                  </a:prstGeom>
                </p:spPr>
              </p:pic>
              <p:sp>
                <p:nvSpPr>
                  <p:cNvPr id="2" name="TextBox 1">
                    <a:extLst>
                      <a:ext uri="{FF2B5EF4-FFF2-40B4-BE49-F238E27FC236}">
                        <a16:creationId xmlns:a16="http://schemas.microsoft.com/office/drawing/2014/main" id="{6AA766A2-F37C-331C-AFAE-86B23EF239C8}"/>
                      </a:ext>
                    </a:extLst>
                  </p:cNvPr>
                  <p:cNvSpPr txBox="1"/>
                  <p:nvPr/>
                </p:nvSpPr>
                <p:spPr>
                  <a:xfrm>
                    <a:off x="943900" y="3369701"/>
                    <a:ext cx="1484671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200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a:t>Raw Data </a:t>
                    </a:r>
                    <a:endParaRPr lang="en-SG" sz="2000" dirty="0"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endParaRPr>
                  </a:p>
                </p:txBody>
              </p:sp>
            </p:grpSp>
            <p:grpSp>
              <p:nvGrpSpPr>
                <p:cNvPr id="10" name="Group 9">
                  <a:extLst>
                    <a:ext uri="{FF2B5EF4-FFF2-40B4-BE49-F238E27FC236}">
                      <a16:creationId xmlns:a16="http://schemas.microsoft.com/office/drawing/2014/main" id="{D56E5265-D007-3B53-4FBE-38550E542AE9}"/>
                    </a:ext>
                  </a:extLst>
                </p:cNvPr>
                <p:cNvGrpSpPr/>
                <p:nvPr/>
              </p:nvGrpSpPr>
              <p:grpSpPr>
                <a:xfrm>
                  <a:off x="8213338" y="1093839"/>
                  <a:ext cx="2886075" cy="3217054"/>
                  <a:chOff x="8734450" y="542925"/>
                  <a:chExt cx="2886075" cy="3217054"/>
                </a:xfrm>
              </p:grpSpPr>
              <p:pic>
                <p:nvPicPr>
                  <p:cNvPr id="11" name="Picture 10">
                    <a:extLst>
                      <a:ext uri="{FF2B5EF4-FFF2-40B4-BE49-F238E27FC236}">
                        <a16:creationId xmlns:a16="http://schemas.microsoft.com/office/drawing/2014/main" id="{23DA6E38-2E0F-345E-B56B-7BB2D4D9D07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734450" y="542925"/>
                    <a:ext cx="2886075" cy="2895600"/>
                  </a:xfrm>
                  <a:prstGeom prst="rect">
                    <a:avLst/>
                  </a:prstGeom>
                </p:spPr>
              </p:pic>
              <p:sp>
                <p:nvSpPr>
                  <p:cNvPr id="4" name="TextBox 3">
                    <a:extLst>
                      <a:ext uri="{FF2B5EF4-FFF2-40B4-BE49-F238E27FC236}">
                        <a16:creationId xmlns:a16="http://schemas.microsoft.com/office/drawing/2014/main" id="{0C39712B-948B-BC3B-A533-12B35FD85AAC}"/>
                      </a:ext>
                    </a:extLst>
                  </p:cNvPr>
                  <p:cNvSpPr txBox="1"/>
                  <p:nvPr/>
                </p:nvSpPr>
                <p:spPr>
                  <a:xfrm>
                    <a:off x="8976594" y="3359869"/>
                    <a:ext cx="2286000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2000" dirty="0" err="1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a:t>Harmonised</a:t>
                    </a:r>
                    <a:r>
                      <a:rPr lang="en-US" sz="200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a:t> Data</a:t>
                    </a:r>
                    <a:endParaRPr lang="en-SG" sz="2000" dirty="0"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endParaRPr>
                  </a:p>
                </p:txBody>
              </p:sp>
            </p:grpSp>
            <p:grpSp>
              <p:nvGrpSpPr>
                <p:cNvPr id="8" name="Group 7">
                  <a:extLst>
                    <a:ext uri="{FF2B5EF4-FFF2-40B4-BE49-F238E27FC236}">
                      <a16:creationId xmlns:a16="http://schemas.microsoft.com/office/drawing/2014/main" id="{0C683A89-8D33-6F11-EB2F-5BB4C263E348}"/>
                    </a:ext>
                  </a:extLst>
                </p:cNvPr>
                <p:cNvGrpSpPr/>
                <p:nvPr/>
              </p:nvGrpSpPr>
              <p:grpSpPr>
                <a:xfrm>
                  <a:off x="4342965" y="1093839"/>
                  <a:ext cx="2876550" cy="3256075"/>
                  <a:chOff x="4717665" y="533400"/>
                  <a:chExt cx="2876550" cy="3256075"/>
                </a:xfrm>
              </p:grpSpPr>
              <p:pic>
                <p:nvPicPr>
                  <p:cNvPr id="13" name="Picture 12">
                    <a:extLst>
                      <a:ext uri="{FF2B5EF4-FFF2-40B4-BE49-F238E27FC236}">
                        <a16:creationId xmlns:a16="http://schemas.microsoft.com/office/drawing/2014/main" id="{4FB97D56-9ED4-406F-DCBA-D0B221C262A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717665" y="533400"/>
                    <a:ext cx="2876550" cy="2905125"/>
                  </a:xfrm>
                  <a:prstGeom prst="rect">
                    <a:avLst/>
                  </a:prstGeom>
                </p:spPr>
              </p:pic>
              <p:sp>
                <p:nvSpPr>
                  <p:cNvPr id="6" name="TextBox 5">
                    <a:extLst>
                      <a:ext uri="{FF2B5EF4-FFF2-40B4-BE49-F238E27FC236}">
                        <a16:creationId xmlns:a16="http://schemas.microsoft.com/office/drawing/2014/main" id="{24F43A17-D891-292F-E8C3-E695421166E1}"/>
                      </a:ext>
                    </a:extLst>
                  </p:cNvPr>
                  <p:cNvSpPr txBox="1"/>
                  <p:nvPr/>
                </p:nvSpPr>
                <p:spPr>
                  <a:xfrm>
                    <a:off x="5169977" y="3389365"/>
                    <a:ext cx="1859808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200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a:t>Cleaned Data</a:t>
                    </a:r>
                    <a:endParaRPr lang="en-SG" sz="2000" dirty="0"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endParaRPr>
                  </a:p>
                </p:txBody>
              </p:sp>
            </p:grpSp>
            <p:sp>
              <p:nvSpPr>
                <p:cNvPr id="12" name="Arrow: Curved Down 11">
                  <a:extLst>
                    <a:ext uri="{FF2B5EF4-FFF2-40B4-BE49-F238E27FC236}">
                      <a16:creationId xmlns:a16="http://schemas.microsoft.com/office/drawing/2014/main" id="{BCF5F42F-8854-B631-2108-288BF756A691}"/>
                    </a:ext>
                  </a:extLst>
                </p:cNvPr>
                <p:cNvSpPr/>
                <p:nvPr/>
              </p:nvSpPr>
              <p:spPr>
                <a:xfrm>
                  <a:off x="1829990" y="278227"/>
                  <a:ext cx="3961210" cy="870331"/>
                </a:xfrm>
                <a:prstGeom prst="curvedDownArrow">
                  <a:avLst>
                    <a:gd name="adj1" fmla="val 20552"/>
                    <a:gd name="adj2" fmla="val 53416"/>
                    <a:gd name="adj3" fmla="val 27259"/>
                  </a:avLst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" name="Arrow: Curved Down 13">
                  <a:extLst>
                    <a:ext uri="{FF2B5EF4-FFF2-40B4-BE49-F238E27FC236}">
                      <a16:creationId xmlns:a16="http://schemas.microsoft.com/office/drawing/2014/main" id="{37C730AF-C98E-AD00-5714-F0F67FB7907A}"/>
                    </a:ext>
                  </a:extLst>
                </p:cNvPr>
                <p:cNvSpPr/>
                <p:nvPr/>
              </p:nvSpPr>
              <p:spPr>
                <a:xfrm>
                  <a:off x="5791200" y="273973"/>
                  <a:ext cx="3961210" cy="870331"/>
                </a:xfrm>
                <a:prstGeom prst="curvedDownArrow">
                  <a:avLst>
                    <a:gd name="adj1" fmla="val 20552"/>
                    <a:gd name="adj2" fmla="val 53416"/>
                    <a:gd name="adj3" fmla="val 27259"/>
                  </a:avLst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" name="Arrow: Curved Down 14">
                  <a:extLst>
                    <a:ext uri="{FF2B5EF4-FFF2-40B4-BE49-F238E27FC236}">
                      <a16:creationId xmlns:a16="http://schemas.microsoft.com/office/drawing/2014/main" id="{BDB85115-4A81-BE45-4638-B5431A9F07DF}"/>
                    </a:ext>
                  </a:extLst>
                </p:cNvPr>
                <p:cNvSpPr/>
                <p:nvPr/>
              </p:nvSpPr>
              <p:spPr>
                <a:xfrm rot="10800000">
                  <a:off x="1258528" y="4308690"/>
                  <a:ext cx="4532671" cy="870331"/>
                </a:xfrm>
                <a:prstGeom prst="curvedDownArrow">
                  <a:avLst>
                    <a:gd name="adj1" fmla="val 20552"/>
                    <a:gd name="adj2" fmla="val 53416"/>
                    <a:gd name="adj3" fmla="val 27259"/>
                  </a:avLst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" name="Arrow: Curved Down 15">
                  <a:extLst>
                    <a:ext uri="{FF2B5EF4-FFF2-40B4-BE49-F238E27FC236}">
                      <a16:creationId xmlns:a16="http://schemas.microsoft.com/office/drawing/2014/main" id="{E52C9880-1DC2-A2BA-2285-8B7D40F3DD02}"/>
                    </a:ext>
                  </a:extLst>
                </p:cNvPr>
                <p:cNvSpPr/>
                <p:nvPr/>
              </p:nvSpPr>
              <p:spPr>
                <a:xfrm rot="10800000">
                  <a:off x="1248694" y="4299165"/>
                  <a:ext cx="8416411" cy="1560857"/>
                </a:xfrm>
                <a:prstGeom prst="curvedDownArrow">
                  <a:avLst>
                    <a:gd name="adj1" fmla="val 15460"/>
                    <a:gd name="adj2" fmla="val 32548"/>
                    <a:gd name="adj3" fmla="val 16881"/>
                  </a:avLst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FFC8321F-EA2A-7896-837B-61167C3A00B4}"/>
                    </a:ext>
                  </a:extLst>
                </p:cNvPr>
                <p:cNvSpPr txBox="1"/>
                <p:nvPr/>
              </p:nvSpPr>
              <p:spPr>
                <a:xfrm>
                  <a:off x="2367338" y="4676133"/>
                  <a:ext cx="2570536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dirty="0"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Verify/Update</a:t>
                  </a:r>
                  <a:endParaRPr lang="en-SG" sz="2000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endParaRPr>
                </a:p>
              </p:txBody>
            </p: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957E9954-F654-1E17-83FC-FE524459125F}"/>
                    </a:ext>
                  </a:extLst>
                </p:cNvPr>
                <p:cNvSpPr txBox="1"/>
                <p:nvPr/>
              </p:nvSpPr>
              <p:spPr>
                <a:xfrm>
                  <a:off x="6759082" y="441799"/>
                  <a:ext cx="2025445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dirty="0" err="1"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Harmonise</a:t>
                  </a:r>
                  <a:endParaRPr lang="en-SG" sz="2000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endParaRPr>
                </a:p>
              </p:txBody>
            </p:sp>
          </p:grp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32D70B2-5465-9412-15D1-38E2930F144E}"/>
                  </a:ext>
                </a:extLst>
              </p:cNvPr>
              <p:cNvSpPr txBox="1"/>
              <p:nvPr/>
            </p:nvSpPr>
            <p:spPr>
              <a:xfrm>
                <a:off x="4342965" y="5364034"/>
                <a:ext cx="257053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Verify/Update</a:t>
                </a:r>
                <a:endParaRPr lang="en-SG" sz="20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4FF9ACD-1105-334C-1216-E9F10AB8267B}"/>
                  </a:ext>
                </a:extLst>
              </p:cNvPr>
              <p:cNvSpPr txBox="1"/>
              <p:nvPr/>
            </p:nvSpPr>
            <p:spPr>
              <a:xfrm>
                <a:off x="2632316" y="355195"/>
                <a:ext cx="202544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Clean for </a:t>
                </a:r>
                <a:r>
                  <a:rPr lang="en-US" sz="2000" dirty="0" err="1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harmonisation</a:t>
                </a:r>
                <a:endParaRPr lang="en-SG" sz="20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</p:grp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FD8B5414-B07B-F12C-6F32-AB8FC5C0C2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06190" y="1179316"/>
              <a:ext cx="2823231" cy="26480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866160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D70B9C-DDF2-8706-613B-B4098F48AB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4A683481-3603-9C19-A4D2-4A40653228EE}"/>
              </a:ext>
            </a:extLst>
          </p:cNvPr>
          <p:cNvGrpSpPr/>
          <p:nvPr/>
        </p:nvGrpSpPr>
        <p:grpSpPr>
          <a:xfrm>
            <a:off x="-786602" y="149183"/>
            <a:ext cx="12211686" cy="6708816"/>
            <a:chOff x="-786602" y="149183"/>
            <a:chExt cx="12211686" cy="670881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A508457-4D7C-F3DB-973F-79BDE68329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55678" y="149183"/>
              <a:ext cx="2369406" cy="6375474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2BE1546-A324-FFA9-73B4-AEAA27A5837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786602" y="149183"/>
              <a:ext cx="5872568" cy="6708816"/>
            </a:xfrm>
            <a:prstGeom prst="rect">
              <a:avLst/>
            </a:prstGeom>
          </p:spPr>
        </p:pic>
        <p:sp>
          <p:nvSpPr>
            <p:cNvPr id="2" name="Speech Bubble: Oval 1">
              <a:extLst>
                <a:ext uri="{FF2B5EF4-FFF2-40B4-BE49-F238E27FC236}">
                  <a16:creationId xmlns:a16="http://schemas.microsoft.com/office/drawing/2014/main" id="{2D49F85F-2454-5E35-3879-E74AD7462298}"/>
                </a:ext>
              </a:extLst>
            </p:cNvPr>
            <p:cNvSpPr/>
            <p:nvPr/>
          </p:nvSpPr>
          <p:spPr>
            <a:xfrm>
              <a:off x="3962399" y="383459"/>
              <a:ext cx="4527925" cy="3441290"/>
            </a:xfrm>
            <a:prstGeom prst="wedgeEllipseCallout">
              <a:avLst>
                <a:gd name="adj1" fmla="val 72422"/>
                <a:gd name="adj2" fmla="val -9674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C3AEF908-F38A-4E09-A148-3905B5F26938}"/>
                </a:ext>
              </a:extLst>
            </p:cNvPr>
            <p:cNvSpPr txBox="1"/>
            <p:nvPr/>
          </p:nvSpPr>
          <p:spPr>
            <a:xfrm>
              <a:off x="4680154" y="873573"/>
              <a:ext cx="3539612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Received with thanks.</a:t>
              </a:r>
            </a:p>
            <a:p>
              <a:endParaRPr lang="en-SG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  <a:p>
              <a:r>
                <a:rPr lang="en-SG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We don’t have an analyst to do the mapping.</a:t>
              </a:r>
            </a:p>
            <a:p>
              <a:endParaRPr lang="en-SG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  <a:p>
              <a:r>
                <a:rPr lang="en-SG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We can do it ourselves but our workload allow us to work on one data field per day…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8110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4786A4-B8E5-4781-9D2A-38EC93A927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71D969FD-FA7D-7342-02CF-7193703D4729}"/>
              </a:ext>
            </a:extLst>
          </p:cNvPr>
          <p:cNvGrpSpPr/>
          <p:nvPr/>
        </p:nvGrpSpPr>
        <p:grpSpPr>
          <a:xfrm>
            <a:off x="-786602" y="149183"/>
            <a:ext cx="12211686" cy="6708816"/>
            <a:chOff x="-786602" y="149183"/>
            <a:chExt cx="12211686" cy="6708816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BD8E058F-969F-513E-BE8A-02E877B95426}"/>
                </a:ext>
              </a:extLst>
            </p:cNvPr>
            <p:cNvGrpSpPr/>
            <p:nvPr/>
          </p:nvGrpSpPr>
          <p:grpSpPr>
            <a:xfrm>
              <a:off x="-786602" y="149183"/>
              <a:ext cx="12211686" cy="6708816"/>
              <a:chOff x="-786602" y="149183"/>
              <a:chExt cx="12211686" cy="6708816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88162866-CB92-7163-8177-8EA77FFF24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055678" y="149183"/>
                <a:ext cx="2369406" cy="6375474"/>
              </a:xfrm>
              <a:prstGeom prst="rect">
                <a:avLst/>
              </a:prstGeom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3159F49B-9C36-5723-6121-3217BDF937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786602" y="149183"/>
                <a:ext cx="5872568" cy="6708816"/>
              </a:xfrm>
              <a:prstGeom prst="rect">
                <a:avLst/>
              </a:prstGeom>
            </p:spPr>
          </p:pic>
          <p:sp>
            <p:nvSpPr>
              <p:cNvPr id="2" name="Speech Bubble: Oval 1">
                <a:extLst>
                  <a:ext uri="{FF2B5EF4-FFF2-40B4-BE49-F238E27FC236}">
                    <a16:creationId xmlns:a16="http://schemas.microsoft.com/office/drawing/2014/main" id="{6292BEB4-50C3-7E8C-2CA1-7E1077BE11CA}"/>
                  </a:ext>
                </a:extLst>
              </p:cNvPr>
              <p:cNvSpPr/>
              <p:nvPr/>
            </p:nvSpPr>
            <p:spPr>
              <a:xfrm>
                <a:off x="3962399" y="383460"/>
                <a:ext cx="4527925" cy="2355762"/>
              </a:xfrm>
              <a:prstGeom prst="wedgeEllipseCallout">
                <a:avLst>
                  <a:gd name="adj1" fmla="val 79804"/>
                  <a:gd name="adj2" fmla="val 7569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A5E4C72-9819-9516-27FE-77E20A25B760}"/>
                  </a:ext>
                </a:extLst>
              </p:cNvPr>
              <p:cNvSpPr txBox="1"/>
              <p:nvPr/>
            </p:nvSpPr>
            <p:spPr>
              <a:xfrm>
                <a:off x="4384026" y="878700"/>
                <a:ext cx="3835742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SG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Thank you for the harmonised data.</a:t>
                </a:r>
              </a:p>
              <a:p>
                <a:endParaRPr lang="en-SG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  <a:p>
                <a:r>
                  <a:rPr lang="en-SG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Could we also have the corrected “raw” version of the data as well ?</a:t>
                </a:r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782FA757-41FF-EBC4-5F0D-F19069C5874E}"/>
                </a:ext>
              </a:extLst>
            </p:cNvPr>
            <p:cNvGrpSpPr/>
            <p:nvPr/>
          </p:nvGrpSpPr>
          <p:grpSpPr>
            <a:xfrm>
              <a:off x="4948171" y="3680502"/>
              <a:ext cx="2707451" cy="2617286"/>
              <a:chOff x="8734450" y="542925"/>
              <a:chExt cx="2886075" cy="3217054"/>
            </a:xfrm>
          </p:grpSpPr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0FF8359B-FE9D-3AE6-A702-4A86F8254F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34450" y="542925"/>
                <a:ext cx="2886075" cy="2895600"/>
              </a:xfrm>
              <a:prstGeom prst="rect">
                <a:avLst/>
              </a:prstGeom>
            </p:spPr>
          </p:pic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BA801A4-F8CD-873F-AEF3-658BFC73AE95}"/>
                  </a:ext>
                </a:extLst>
              </p:cNvPr>
              <p:cNvSpPr txBox="1"/>
              <p:nvPr/>
            </p:nvSpPr>
            <p:spPr>
              <a:xfrm>
                <a:off x="8976594" y="3359869"/>
                <a:ext cx="22860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 err="1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Harmonised</a:t>
                </a:r>
                <a:r>
                  <a:rPr lang="en-US" sz="2000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Data</a:t>
                </a:r>
                <a:endParaRPr lang="en-SG" sz="20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873291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1BA997-3EE0-AA13-DA39-A70B74E4EE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BF6CAA71-D7F3-28F5-EBAE-1B8BC7108346}"/>
              </a:ext>
            </a:extLst>
          </p:cNvPr>
          <p:cNvGrpSpPr/>
          <p:nvPr/>
        </p:nvGrpSpPr>
        <p:grpSpPr>
          <a:xfrm>
            <a:off x="-786602" y="149183"/>
            <a:ext cx="12211686" cy="6708816"/>
            <a:chOff x="-786602" y="149183"/>
            <a:chExt cx="12211686" cy="6708816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8F25EB73-0221-8160-9DF8-0A47A78F017F}"/>
                </a:ext>
              </a:extLst>
            </p:cNvPr>
            <p:cNvGrpSpPr/>
            <p:nvPr/>
          </p:nvGrpSpPr>
          <p:grpSpPr>
            <a:xfrm>
              <a:off x="-786602" y="149183"/>
              <a:ext cx="12211686" cy="6708816"/>
              <a:chOff x="-786602" y="149183"/>
              <a:chExt cx="12211686" cy="6708816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003A510B-5548-BA93-D4C8-D0C5BDF042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055678" y="149183"/>
                <a:ext cx="2369406" cy="6375474"/>
              </a:xfrm>
              <a:prstGeom prst="rect">
                <a:avLst/>
              </a:prstGeom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9A85C04E-1D59-3EB7-9AE6-FF812E26D0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786602" y="149183"/>
                <a:ext cx="5872568" cy="6708816"/>
              </a:xfrm>
              <a:prstGeom prst="rect">
                <a:avLst/>
              </a:prstGeom>
            </p:spPr>
          </p:pic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17B9146D-8903-A22E-826E-550AAC4E188B}"/>
                </a:ext>
              </a:extLst>
            </p:cNvPr>
            <p:cNvGrpSpPr/>
            <p:nvPr/>
          </p:nvGrpSpPr>
          <p:grpSpPr>
            <a:xfrm>
              <a:off x="6348227" y="3671926"/>
              <a:ext cx="2707451" cy="2617286"/>
              <a:chOff x="8734450" y="542925"/>
              <a:chExt cx="2886075" cy="3217054"/>
            </a:xfrm>
          </p:grpSpPr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61598544-151C-7D59-0F0E-F7524D00B4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34450" y="542925"/>
                <a:ext cx="2886075" cy="2895600"/>
              </a:xfrm>
              <a:prstGeom prst="rect">
                <a:avLst/>
              </a:prstGeom>
            </p:spPr>
          </p:pic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D02F5FD-38CE-7529-6D9F-0C900C45C5A8}"/>
                  </a:ext>
                </a:extLst>
              </p:cNvPr>
              <p:cNvSpPr txBox="1"/>
              <p:nvPr/>
            </p:nvSpPr>
            <p:spPr>
              <a:xfrm>
                <a:off x="8976594" y="3359869"/>
                <a:ext cx="22860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 err="1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Harmonised</a:t>
                </a:r>
                <a:r>
                  <a:rPr lang="en-US" sz="2000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Data</a:t>
                </a:r>
                <a:endParaRPr lang="en-SG" sz="20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E2834DD7-DBE3-DD8A-4388-5008276A91DE}"/>
                </a:ext>
              </a:extLst>
            </p:cNvPr>
            <p:cNvGrpSpPr/>
            <p:nvPr/>
          </p:nvGrpSpPr>
          <p:grpSpPr>
            <a:xfrm>
              <a:off x="3945415" y="3671926"/>
              <a:ext cx="2707451" cy="2604247"/>
              <a:chOff x="4717665" y="533400"/>
              <a:chExt cx="2876550" cy="3256075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41103716-E750-2277-4503-FD2E56FCE3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17665" y="533400"/>
                <a:ext cx="2876550" cy="2905125"/>
              </a:xfrm>
              <a:prstGeom prst="rect">
                <a:avLst/>
              </a:prstGeom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B46E823-00EB-E963-12FD-8F97D66F56F9}"/>
                  </a:ext>
                </a:extLst>
              </p:cNvPr>
              <p:cNvSpPr txBox="1"/>
              <p:nvPr/>
            </p:nvSpPr>
            <p:spPr>
              <a:xfrm>
                <a:off x="5169977" y="3389365"/>
                <a:ext cx="185980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Cleaned Data</a:t>
                </a:r>
                <a:endParaRPr lang="en-SG" sz="20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</p:grpSp>
        <p:sp>
          <p:nvSpPr>
            <p:cNvPr id="12" name="Speech Bubble: Oval 11">
              <a:extLst>
                <a:ext uri="{FF2B5EF4-FFF2-40B4-BE49-F238E27FC236}">
                  <a16:creationId xmlns:a16="http://schemas.microsoft.com/office/drawing/2014/main" id="{09DEAAFC-0A1E-3375-2401-65CD7D104A6E}"/>
                </a:ext>
              </a:extLst>
            </p:cNvPr>
            <p:cNvSpPr/>
            <p:nvPr/>
          </p:nvSpPr>
          <p:spPr>
            <a:xfrm>
              <a:off x="4046142" y="1014885"/>
              <a:ext cx="4375356" cy="1607574"/>
            </a:xfrm>
            <a:prstGeom prst="wedgeEllipseCallout">
              <a:avLst>
                <a:gd name="adj1" fmla="val -70739"/>
                <a:gd name="adj2" fmla="val 30592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138E4BF-F018-0093-8D4E-3AD61FD4FF87}"/>
                </a:ext>
              </a:extLst>
            </p:cNvPr>
            <p:cNvSpPr txBox="1"/>
            <p:nvPr/>
          </p:nvSpPr>
          <p:spPr>
            <a:xfrm>
              <a:off x="4444792" y="1456178"/>
              <a:ext cx="378480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Here is the corrected “raw” version of the data.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712403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1D70EE-B524-08D1-63D9-3D51CB304A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C9833AF-2B15-6377-A846-64F425ABF3F5}"/>
              </a:ext>
            </a:extLst>
          </p:cNvPr>
          <p:cNvSpPr txBox="1"/>
          <p:nvPr/>
        </p:nvSpPr>
        <p:spPr>
          <a:xfrm>
            <a:off x="358287" y="6119112"/>
            <a:ext cx="120106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/>
              <a:t>[Dataset vectors](https://www.vecteezy.com/vector-art/25844300-abstract-database-info-silhouette-illustration) by [</a:t>
            </a:r>
            <a:r>
              <a:rPr lang="en-SG" dirty="0" err="1"/>
              <a:t>Vectora</a:t>
            </a:r>
            <a:r>
              <a:rPr lang="en-SG" dirty="0"/>
              <a:t> Artworks](https://www.vecteezy.com/members/vectoroartworks) from [</a:t>
            </a:r>
            <a:r>
              <a:rPr lang="en-SG" dirty="0" err="1"/>
              <a:t>Vecteezy</a:t>
            </a:r>
            <a:r>
              <a:rPr lang="en-SG" dirty="0"/>
              <a:t>](https://www.vecteezy.com/)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C229886-623F-A1E2-90D4-69205DF84055}"/>
              </a:ext>
            </a:extLst>
          </p:cNvPr>
          <p:cNvGrpSpPr/>
          <p:nvPr/>
        </p:nvGrpSpPr>
        <p:grpSpPr>
          <a:xfrm>
            <a:off x="249652" y="273973"/>
            <a:ext cx="10849761" cy="5586048"/>
            <a:chOff x="249652" y="273973"/>
            <a:chExt cx="10849761" cy="5586048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00A8661-5394-9733-0A51-4B9C787A9A15}"/>
                </a:ext>
              </a:extLst>
            </p:cNvPr>
            <p:cNvGrpSpPr/>
            <p:nvPr/>
          </p:nvGrpSpPr>
          <p:grpSpPr>
            <a:xfrm>
              <a:off x="249652" y="1093839"/>
              <a:ext cx="3228975" cy="3236411"/>
              <a:chOff x="348455" y="533400"/>
              <a:chExt cx="3228975" cy="3236411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9C0118D7-70BB-D173-5305-664BE9A7F6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8455" y="533400"/>
                <a:ext cx="3228975" cy="2895600"/>
              </a:xfrm>
              <a:prstGeom prst="rect">
                <a:avLst/>
              </a:prstGeom>
            </p:spPr>
          </p:pic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B029FA7-43E9-8651-E322-705D1610A04D}"/>
                  </a:ext>
                </a:extLst>
              </p:cNvPr>
              <p:cNvSpPr txBox="1"/>
              <p:nvPr/>
            </p:nvSpPr>
            <p:spPr>
              <a:xfrm>
                <a:off x="943900" y="3369701"/>
                <a:ext cx="148467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Raw Data </a:t>
                </a:r>
                <a:endParaRPr lang="en-SG" sz="20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943A0964-C87B-D2F4-3FB4-5C1F40ABD395}"/>
                </a:ext>
              </a:extLst>
            </p:cNvPr>
            <p:cNvGrpSpPr/>
            <p:nvPr/>
          </p:nvGrpSpPr>
          <p:grpSpPr>
            <a:xfrm>
              <a:off x="8213338" y="1093839"/>
              <a:ext cx="2886075" cy="3217054"/>
              <a:chOff x="8734450" y="542925"/>
              <a:chExt cx="2886075" cy="3217054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C66AEDAC-391C-3D29-EBB0-B499B0CDE0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34450" y="542925"/>
                <a:ext cx="2886075" cy="2895600"/>
              </a:xfrm>
              <a:prstGeom prst="rect">
                <a:avLst/>
              </a:prstGeom>
            </p:spPr>
          </p:pic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29B532D-6D70-BBBE-F6C1-E4AA6C575BF8}"/>
                  </a:ext>
                </a:extLst>
              </p:cNvPr>
              <p:cNvSpPr txBox="1"/>
              <p:nvPr/>
            </p:nvSpPr>
            <p:spPr>
              <a:xfrm>
                <a:off x="8976594" y="3359869"/>
                <a:ext cx="22860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 err="1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Harmonised</a:t>
                </a:r>
                <a:r>
                  <a:rPr lang="en-US" sz="2000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Data</a:t>
                </a:r>
                <a:endParaRPr lang="en-SG" sz="20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7405CA2D-C047-26D7-4832-208B16053F16}"/>
                </a:ext>
              </a:extLst>
            </p:cNvPr>
            <p:cNvGrpSpPr/>
            <p:nvPr/>
          </p:nvGrpSpPr>
          <p:grpSpPr>
            <a:xfrm>
              <a:off x="4342965" y="1093839"/>
              <a:ext cx="2876550" cy="3256075"/>
              <a:chOff x="4717665" y="533400"/>
              <a:chExt cx="2876550" cy="3256075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4B1DF1DD-8F28-4C90-2BD0-D1A8C4D845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17665" y="533400"/>
                <a:ext cx="2876550" cy="2905125"/>
              </a:xfrm>
              <a:prstGeom prst="rect">
                <a:avLst/>
              </a:prstGeom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961989A-F798-513D-1587-7EA091FDE42C}"/>
                  </a:ext>
                </a:extLst>
              </p:cNvPr>
              <p:cNvSpPr txBox="1"/>
              <p:nvPr/>
            </p:nvSpPr>
            <p:spPr>
              <a:xfrm>
                <a:off x="5169977" y="3389365"/>
                <a:ext cx="185980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Cleaned Data</a:t>
                </a:r>
                <a:endParaRPr lang="en-SG" sz="20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</p:grpSp>
        <p:sp>
          <p:nvSpPr>
            <p:cNvPr id="12" name="Arrow: Curved Down 11">
              <a:extLst>
                <a:ext uri="{FF2B5EF4-FFF2-40B4-BE49-F238E27FC236}">
                  <a16:creationId xmlns:a16="http://schemas.microsoft.com/office/drawing/2014/main" id="{81C758E7-7BAA-A5FD-753D-B7DB1296B962}"/>
                </a:ext>
              </a:extLst>
            </p:cNvPr>
            <p:cNvSpPr/>
            <p:nvPr/>
          </p:nvSpPr>
          <p:spPr>
            <a:xfrm>
              <a:off x="1829990" y="278227"/>
              <a:ext cx="3961210" cy="870331"/>
            </a:xfrm>
            <a:prstGeom prst="curvedDownArrow">
              <a:avLst>
                <a:gd name="adj1" fmla="val 20552"/>
                <a:gd name="adj2" fmla="val 53416"/>
                <a:gd name="adj3" fmla="val 27259"/>
              </a:avLst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>
                <a:solidFill>
                  <a:schemeClr val="tx1"/>
                </a:solidFill>
              </a:endParaRPr>
            </a:p>
          </p:txBody>
        </p:sp>
        <p:sp>
          <p:nvSpPr>
            <p:cNvPr id="14" name="Arrow: Curved Down 13">
              <a:extLst>
                <a:ext uri="{FF2B5EF4-FFF2-40B4-BE49-F238E27FC236}">
                  <a16:creationId xmlns:a16="http://schemas.microsoft.com/office/drawing/2014/main" id="{C56894AB-4993-940B-9797-48C7317FB2DE}"/>
                </a:ext>
              </a:extLst>
            </p:cNvPr>
            <p:cNvSpPr/>
            <p:nvPr/>
          </p:nvSpPr>
          <p:spPr>
            <a:xfrm>
              <a:off x="5791200" y="273973"/>
              <a:ext cx="3961210" cy="870331"/>
            </a:xfrm>
            <a:prstGeom prst="curvedDownArrow">
              <a:avLst>
                <a:gd name="adj1" fmla="val 20552"/>
                <a:gd name="adj2" fmla="val 53416"/>
                <a:gd name="adj3" fmla="val 27259"/>
              </a:avLst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>
                <a:solidFill>
                  <a:schemeClr val="tx1"/>
                </a:solidFill>
              </a:endParaRPr>
            </a:p>
          </p:txBody>
        </p:sp>
        <p:sp>
          <p:nvSpPr>
            <p:cNvPr id="15" name="Arrow: Curved Down 14">
              <a:extLst>
                <a:ext uri="{FF2B5EF4-FFF2-40B4-BE49-F238E27FC236}">
                  <a16:creationId xmlns:a16="http://schemas.microsoft.com/office/drawing/2014/main" id="{BB5306E7-1744-7F98-54AB-490F24099173}"/>
                </a:ext>
              </a:extLst>
            </p:cNvPr>
            <p:cNvSpPr/>
            <p:nvPr/>
          </p:nvSpPr>
          <p:spPr>
            <a:xfrm rot="16200000">
              <a:off x="2844331" y="1791720"/>
              <a:ext cx="2262417" cy="1253038"/>
            </a:xfrm>
            <a:prstGeom prst="curvedDownArrow">
              <a:avLst>
                <a:gd name="adj1" fmla="val 20552"/>
                <a:gd name="adj2" fmla="val 33612"/>
                <a:gd name="adj3" fmla="val 27259"/>
              </a:avLst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>
                <a:solidFill>
                  <a:schemeClr val="tx1"/>
                </a:solidFill>
              </a:endParaRPr>
            </a:p>
          </p:txBody>
        </p:sp>
        <p:sp>
          <p:nvSpPr>
            <p:cNvPr id="16" name="Arrow: Curved Down 15">
              <a:extLst>
                <a:ext uri="{FF2B5EF4-FFF2-40B4-BE49-F238E27FC236}">
                  <a16:creationId xmlns:a16="http://schemas.microsoft.com/office/drawing/2014/main" id="{E7411937-8EAD-C48C-357E-86206CDB40C9}"/>
                </a:ext>
              </a:extLst>
            </p:cNvPr>
            <p:cNvSpPr/>
            <p:nvPr/>
          </p:nvSpPr>
          <p:spPr>
            <a:xfrm rot="10800000">
              <a:off x="5476567" y="4299164"/>
              <a:ext cx="4188537" cy="1560857"/>
            </a:xfrm>
            <a:prstGeom prst="curvedDownArrow">
              <a:avLst>
                <a:gd name="adj1" fmla="val 15460"/>
                <a:gd name="adj2" fmla="val 32548"/>
                <a:gd name="adj3" fmla="val 16881"/>
              </a:avLst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>
                <a:solidFill>
                  <a:schemeClr val="tx1"/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9219122-9803-57F6-AF0A-D495BBCDBA51}"/>
                </a:ext>
              </a:extLst>
            </p:cNvPr>
            <p:cNvSpPr txBox="1"/>
            <p:nvPr/>
          </p:nvSpPr>
          <p:spPr>
            <a:xfrm>
              <a:off x="2632316" y="355195"/>
              <a:ext cx="202544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Clean for </a:t>
              </a:r>
              <a:r>
                <a:rPr lang="en-US" sz="2000" dirty="0" err="1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harmonisation</a:t>
              </a:r>
              <a:endParaRPr lang="en-SG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70CBE1F-D987-62B4-E3BF-295671E7EF87}"/>
                </a:ext>
              </a:extLst>
            </p:cNvPr>
            <p:cNvSpPr txBox="1"/>
            <p:nvPr/>
          </p:nvSpPr>
          <p:spPr>
            <a:xfrm>
              <a:off x="6759082" y="441799"/>
              <a:ext cx="202544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err="1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Harmonise</a:t>
              </a:r>
              <a:endParaRPr lang="en-SG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E7FCAC2-60DD-A5D4-6D9B-1CCD3486C4EB}"/>
                </a:ext>
              </a:extLst>
            </p:cNvPr>
            <p:cNvSpPr txBox="1"/>
            <p:nvPr/>
          </p:nvSpPr>
          <p:spPr>
            <a:xfrm>
              <a:off x="6363634" y="5207075"/>
              <a:ext cx="257053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Verify/Update</a:t>
              </a:r>
              <a:endParaRPr lang="en-SG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6C5B330-4ACB-7AA5-E2F0-45C81AAD3266}"/>
                </a:ext>
              </a:extLst>
            </p:cNvPr>
            <p:cNvSpPr txBox="1"/>
            <p:nvPr/>
          </p:nvSpPr>
          <p:spPr>
            <a:xfrm>
              <a:off x="3535460" y="2064296"/>
              <a:ext cx="112230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Verify/Update</a:t>
              </a:r>
              <a:endParaRPr lang="en-SG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94271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8C698A58-933F-00BD-5136-7AB4CC7676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4875109"/>
              </p:ext>
            </p:extLst>
          </p:nvPr>
        </p:nvGraphicFramePr>
        <p:xfrm>
          <a:off x="969723" y="274461"/>
          <a:ext cx="1783311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83311">
                  <a:extLst>
                    <a:ext uri="{9D8B030D-6E8A-4147-A177-3AD203B41FA5}">
                      <a16:colId xmlns:a16="http://schemas.microsoft.com/office/drawing/2014/main" val="36105239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Cohort 1 Race/Ethnicity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53588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Chinese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1076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Indian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94092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Malay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97538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Eurasian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78037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Others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0431276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478ED8E-5E13-E04B-131F-FFC0D8E995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0425672"/>
              </p:ext>
            </p:extLst>
          </p:nvPr>
        </p:nvGraphicFramePr>
        <p:xfrm>
          <a:off x="969723" y="3113960"/>
          <a:ext cx="4162716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90773">
                  <a:extLst>
                    <a:ext uri="{9D8B030D-6E8A-4147-A177-3AD203B41FA5}">
                      <a16:colId xmlns:a16="http://schemas.microsoft.com/office/drawing/2014/main" val="3610523979"/>
                    </a:ext>
                  </a:extLst>
                </a:gridCol>
                <a:gridCol w="2271943">
                  <a:extLst>
                    <a:ext uri="{9D8B030D-6E8A-4147-A177-3AD203B41FA5}">
                      <a16:colId xmlns:a16="http://schemas.microsoft.com/office/drawing/2014/main" val="3692527664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Cohort 3 Race/Ethnicity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53588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Race</a:t>
                      </a:r>
                      <a:endParaRPr lang="en-SG" b="1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Ethnicity</a:t>
                      </a:r>
                      <a:endParaRPr lang="en-SG" b="1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24320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White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Hispanic/Latino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1076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Black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Not Hispanic/Latino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94092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Asian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04312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Native American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82165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Pacific Islanders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08459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Others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4495984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8E18436-0CC5-5237-E197-1D6C367879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7192296"/>
              </p:ext>
            </p:extLst>
          </p:nvPr>
        </p:nvGraphicFramePr>
        <p:xfrm>
          <a:off x="3013196" y="274461"/>
          <a:ext cx="2119243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9243">
                  <a:extLst>
                    <a:ext uri="{9D8B030D-6E8A-4147-A177-3AD203B41FA5}">
                      <a16:colId xmlns:a16="http://schemas.microsoft.com/office/drawing/2014/main" val="36105239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Cohort 2 Race/Ethnicity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53588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White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1076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Black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94092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Asian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97538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Mixed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04312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Others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449598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085FAF4-B39B-A539-FBA2-65F9CE736E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4509143"/>
              </p:ext>
            </p:extLst>
          </p:nvPr>
        </p:nvGraphicFramePr>
        <p:xfrm>
          <a:off x="9249251" y="939720"/>
          <a:ext cx="2508011" cy="4348480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2508011">
                  <a:extLst>
                    <a:ext uri="{9D8B030D-6E8A-4147-A177-3AD203B41FA5}">
                      <a16:colId xmlns:a16="http://schemas.microsoft.com/office/drawing/2014/main" val="36105239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New Cohort</a:t>
                      </a:r>
                    </a:p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Race/Ethnicity 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53588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White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38225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African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87042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Southeast Asian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1076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East Asian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94092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South Asian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97538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Other Asians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04312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Middle Eastern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44452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Torres Straits Islanders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44959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sz="1800" b="0" i="0" kern="1200" dirty="0">
                          <a:solidFill>
                            <a:schemeClr val="dk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Aboriginal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6017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Others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1284298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FA5DF67-F9D0-9F62-041F-400A7AD060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1575760"/>
              </p:ext>
            </p:extLst>
          </p:nvPr>
        </p:nvGraphicFramePr>
        <p:xfrm>
          <a:off x="5440448" y="274461"/>
          <a:ext cx="3501576" cy="5831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7680">
                  <a:extLst>
                    <a:ext uri="{9D8B030D-6E8A-4147-A177-3AD203B41FA5}">
                      <a16:colId xmlns:a16="http://schemas.microsoft.com/office/drawing/2014/main" val="875520550"/>
                    </a:ext>
                  </a:extLst>
                </a:gridCol>
                <a:gridCol w="1743896">
                  <a:extLst>
                    <a:ext uri="{9D8B030D-6E8A-4147-A177-3AD203B41FA5}">
                      <a16:colId xmlns:a16="http://schemas.microsoft.com/office/drawing/2014/main" val="2428760141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Cohort 4 </a:t>
                      </a:r>
                    </a:p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Race/Ethnicity in text 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83179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Latino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Brazilian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66295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White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British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22819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Asian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Chinese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54312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Middle Eastern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Egyptian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27916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Asian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Korean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73861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Asian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Filipino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11112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White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German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67249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Asian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Japanese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13229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Asian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Korean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7085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Asian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Pakistani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99529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Latino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Peruvian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26992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Middle Eastern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Saudi Arabian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5286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African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Ugandan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6074425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etc</a:t>
                      </a:r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…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05403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955072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BD18CD15-5F8D-DD62-6AAC-69F056231903}"/>
              </a:ext>
            </a:extLst>
          </p:cNvPr>
          <p:cNvGrpSpPr/>
          <p:nvPr/>
        </p:nvGrpSpPr>
        <p:grpSpPr>
          <a:xfrm>
            <a:off x="1097146" y="324818"/>
            <a:ext cx="10619477" cy="5949200"/>
            <a:chOff x="1097146" y="324818"/>
            <a:chExt cx="10619477" cy="594920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4683BE9-91EC-E24F-13A0-144D8AA586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28488" y="324818"/>
              <a:ext cx="2266626" cy="2610222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96C1EC7-F043-26A6-D3D2-F77F89C4BC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7146" y="324818"/>
              <a:ext cx="1817734" cy="2610222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FD3C4750-0A52-FAEE-259A-84D9D9F8359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57883" y="324818"/>
              <a:ext cx="3535714" cy="594920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F2EB2131-5782-BAE8-C5D6-4DC091319FF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7146" y="3189966"/>
              <a:ext cx="4197968" cy="3084052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4E91B3F-E287-7FF1-4F23-FE799436573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86758" y="955206"/>
              <a:ext cx="2529865" cy="44667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116745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5E4A197-7EC9-EC4B-C319-773AAA1022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0804"/>
            <a:ext cx="12192000" cy="6676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6524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oup 60">
            <a:extLst>
              <a:ext uri="{FF2B5EF4-FFF2-40B4-BE49-F238E27FC236}">
                <a16:creationId xmlns:a16="http://schemas.microsoft.com/office/drawing/2014/main" id="{7CA6FF1A-610E-35DC-932F-14B337D8919B}"/>
              </a:ext>
            </a:extLst>
          </p:cNvPr>
          <p:cNvGrpSpPr/>
          <p:nvPr/>
        </p:nvGrpSpPr>
        <p:grpSpPr>
          <a:xfrm>
            <a:off x="0" y="-1"/>
            <a:ext cx="12192000" cy="6850084"/>
            <a:chOff x="0" y="-1"/>
            <a:chExt cx="12192000" cy="6850084"/>
          </a:xfrm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28FD851-558E-91A7-986B-A1088A68849E}"/>
                </a:ext>
              </a:extLst>
            </p:cNvPr>
            <p:cNvSpPr/>
            <p:nvPr/>
          </p:nvSpPr>
          <p:spPr>
            <a:xfrm>
              <a:off x="0" y="0"/>
              <a:ext cx="12192000" cy="685008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29E88A39-C5A8-DF9C-1AFB-7263B387BED4}"/>
                </a:ext>
              </a:extLst>
            </p:cNvPr>
            <p:cNvGrpSpPr/>
            <p:nvPr/>
          </p:nvGrpSpPr>
          <p:grpSpPr>
            <a:xfrm>
              <a:off x="0" y="-1"/>
              <a:ext cx="12192000" cy="6850084"/>
              <a:chOff x="0" y="-1"/>
              <a:chExt cx="12192000" cy="6850084"/>
            </a:xfrm>
          </p:grpSpPr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32872C7-5279-4ABC-4F2D-D37C72617B68}"/>
                  </a:ext>
                </a:extLst>
              </p:cNvPr>
              <p:cNvSpPr txBox="1"/>
              <p:nvPr/>
            </p:nvSpPr>
            <p:spPr>
              <a:xfrm rot="5400000">
                <a:off x="4900151" y="1612687"/>
                <a:ext cx="186075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Practical Steps</a:t>
                </a:r>
                <a:endParaRPr lang="en-SG" sz="20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E39F9E74-C647-83CE-6E4E-111C9900F076}"/>
                  </a:ext>
                </a:extLst>
              </p:cNvPr>
              <p:cNvSpPr txBox="1"/>
              <p:nvPr/>
            </p:nvSpPr>
            <p:spPr>
              <a:xfrm rot="5400000">
                <a:off x="4400098" y="4890617"/>
                <a:ext cx="282185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Theoretical Knowledge</a:t>
                </a:r>
                <a:endParaRPr lang="en-SG" sz="20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  <p:cxnSp>
            <p:nvCxnSpPr>
              <p:cNvPr id="3" name="Straight Connector 2">
                <a:extLst>
                  <a:ext uri="{FF2B5EF4-FFF2-40B4-BE49-F238E27FC236}">
                    <a16:creationId xmlns:a16="http://schemas.microsoft.com/office/drawing/2014/main" id="{681EEE21-4F0A-1152-E105-F105D42EEB5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0" y="3429000"/>
                <a:ext cx="1061884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" name="Straight Connector 3">
                <a:extLst>
                  <a:ext uri="{FF2B5EF4-FFF2-40B4-BE49-F238E27FC236}">
                    <a16:creationId xmlns:a16="http://schemas.microsoft.com/office/drawing/2014/main" id="{4747B6F7-D31B-C39B-8C71-36D9B83E7E3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20696" y="-1"/>
                <a:ext cx="0" cy="86400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5525FFE-296F-2BAC-1A58-FB9306BAD080}"/>
                  </a:ext>
                </a:extLst>
              </p:cNvPr>
              <p:cNvSpPr txBox="1"/>
              <p:nvPr/>
            </p:nvSpPr>
            <p:spPr>
              <a:xfrm>
                <a:off x="7095642" y="4614112"/>
                <a:ext cx="3956988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cap="all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Variable mapping Technical Report AS SEEN so FAR</a:t>
                </a:r>
                <a:endParaRPr lang="en-SG" sz="2400" cap="all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7335E03-4A27-B8D5-37E8-8A208FB47CC3}"/>
                  </a:ext>
                </a:extLst>
              </p:cNvPr>
              <p:cNvSpPr txBox="1"/>
              <p:nvPr/>
            </p:nvSpPr>
            <p:spPr>
              <a:xfrm>
                <a:off x="6954439" y="3605359"/>
                <a:ext cx="464082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cap="all" dirty="0">
                    <a:solidFill>
                      <a:srgbClr val="866600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Information-oriented</a:t>
                </a:r>
                <a:endParaRPr lang="en-SG" sz="2400" cap="all" dirty="0">
                  <a:solidFill>
                    <a:srgbClr val="866600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135678C-2660-CFAE-91E4-C5C443A244A8}"/>
                  </a:ext>
                </a:extLst>
              </p:cNvPr>
              <p:cNvSpPr txBox="1"/>
              <p:nvPr/>
            </p:nvSpPr>
            <p:spPr>
              <a:xfrm>
                <a:off x="639093" y="3644395"/>
                <a:ext cx="514227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cap="all" dirty="0">
                    <a:solidFill>
                      <a:srgbClr val="866600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Understanding-oriented</a:t>
                </a:r>
                <a:endParaRPr lang="en-SG" sz="2400" cap="all" dirty="0">
                  <a:solidFill>
                    <a:srgbClr val="866600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ED5430C-71E0-A4FE-6840-7576E2646BB1}"/>
                  </a:ext>
                </a:extLst>
              </p:cNvPr>
              <p:cNvSpPr txBox="1"/>
              <p:nvPr/>
            </p:nvSpPr>
            <p:spPr>
              <a:xfrm>
                <a:off x="1146407" y="2803688"/>
                <a:ext cx="333480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cap="all" dirty="0">
                    <a:solidFill>
                      <a:srgbClr val="866600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Learning-oriented</a:t>
                </a:r>
                <a:endParaRPr lang="en-SG" sz="2400" cap="all" dirty="0">
                  <a:solidFill>
                    <a:srgbClr val="866600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AAF8CEA-5E40-9626-16AC-21AA30B20101}"/>
                  </a:ext>
                </a:extLst>
              </p:cNvPr>
              <p:cNvSpPr txBox="1"/>
              <p:nvPr/>
            </p:nvSpPr>
            <p:spPr>
              <a:xfrm>
                <a:off x="7305370" y="2776228"/>
                <a:ext cx="382474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cap="all" dirty="0">
                    <a:solidFill>
                      <a:srgbClr val="866600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PROBLEM-oriented</a:t>
                </a:r>
                <a:endParaRPr lang="en-SG" sz="2400" cap="all" dirty="0">
                  <a:solidFill>
                    <a:srgbClr val="866600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2F01E4A-4930-3609-8D81-7A98DA02EC2B}"/>
                  </a:ext>
                </a:extLst>
              </p:cNvPr>
              <p:cNvSpPr txBox="1"/>
              <p:nvPr/>
            </p:nvSpPr>
            <p:spPr>
              <a:xfrm>
                <a:off x="1061884" y="3228946"/>
                <a:ext cx="358877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solidFill>
                      <a:srgbClr val="C00000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Useful for paper/presentation</a:t>
                </a:r>
                <a:endParaRPr lang="en-SG" sz="2000" b="1" dirty="0">
                  <a:solidFill>
                    <a:srgbClr val="C00000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A01AFC76-A410-D4D0-C89C-1C2D69880A5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67084" y="3429000"/>
                <a:ext cx="1233948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61649EEC-057D-F99F-76F7-10DBD9957D3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12540" y="3428129"/>
                <a:ext cx="1406015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30067F4-B6A4-9359-4EBA-77ED54045197}"/>
                  </a:ext>
                </a:extLst>
              </p:cNvPr>
              <p:cNvSpPr txBox="1"/>
              <p:nvPr/>
            </p:nvSpPr>
            <p:spPr>
              <a:xfrm>
                <a:off x="7177547" y="3221571"/>
                <a:ext cx="351994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solidFill>
                      <a:srgbClr val="C00000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Useful when working on data</a:t>
                </a:r>
                <a:endParaRPr lang="en-SG" sz="2000" b="1" dirty="0">
                  <a:solidFill>
                    <a:srgbClr val="C00000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69197B4F-8CAE-5F97-FE40-3226C814054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638498" y="3428129"/>
                <a:ext cx="1553502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38570865-57BD-C34C-D8E5-8B71ECDF866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98737" y="2687539"/>
                <a:ext cx="2295" cy="74059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9274E708-8036-2EFF-08BA-CED8FCD3D2E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02547" y="3437152"/>
                <a:ext cx="0" cy="28800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4B0A75D3-D1C5-B0E6-C6A0-7DA5A7486E1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81366" y="6418083"/>
                <a:ext cx="0" cy="43200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DDE7E445-13BB-F6EF-FC47-B00D33B716A0}"/>
                  </a:ext>
                </a:extLst>
              </p:cNvPr>
              <p:cNvSpPr txBox="1"/>
              <p:nvPr/>
            </p:nvSpPr>
            <p:spPr>
              <a:xfrm>
                <a:off x="6490281" y="989285"/>
                <a:ext cx="5170777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cap="all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Table showing how a data field is </a:t>
                </a:r>
                <a:r>
                  <a:rPr lang="en-US" sz="2400" cap="all" dirty="0" err="1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HARmonised</a:t>
                </a:r>
                <a:r>
                  <a:rPr lang="en-US" sz="2400" cap="all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for each cohort</a:t>
                </a:r>
                <a:endParaRPr lang="en-SG" sz="2800" cap="all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FB8F081-3E6A-C852-8D3E-AF9301C0FB3A}"/>
                  </a:ext>
                </a:extLst>
              </p:cNvPr>
              <p:cNvSpPr txBox="1"/>
              <p:nvPr/>
            </p:nvSpPr>
            <p:spPr>
              <a:xfrm>
                <a:off x="270881" y="4614113"/>
                <a:ext cx="5170777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cap="all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Supplementary document to explain WHY RACE/</a:t>
                </a:r>
                <a:r>
                  <a:rPr lang="en-US" sz="2400" cap="all" dirty="0" err="1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ETHNICity</a:t>
                </a:r>
                <a:r>
                  <a:rPr lang="en-US" sz="2400" cap="all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is </a:t>
                </a:r>
                <a:r>
                  <a:rPr lang="en-US" sz="2400" cap="all" dirty="0" err="1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harmonised</a:t>
                </a:r>
                <a:r>
                  <a:rPr lang="en-US" sz="2400" cap="all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into ...</a:t>
                </a:r>
                <a:endParaRPr lang="en-SG" sz="2800" cap="all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DF60B14D-0781-C921-60E1-C5CF4C3BF1EA}"/>
                  </a:ext>
                </a:extLst>
              </p:cNvPr>
              <p:cNvSpPr txBox="1"/>
              <p:nvPr/>
            </p:nvSpPr>
            <p:spPr>
              <a:xfrm>
                <a:off x="530942" y="952434"/>
                <a:ext cx="4674542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cap="all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overview </a:t>
                </a:r>
                <a:r>
                  <a:rPr lang="en-US" sz="2400" cap="all" dirty="0" err="1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Harmonisation</a:t>
                </a:r>
                <a:r>
                  <a:rPr lang="en-US" sz="2400" cap="all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approach For journal article or presentation</a:t>
                </a:r>
                <a:endParaRPr lang="en-SG" sz="2800" cap="all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672468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73DDE9D-5C50-8F10-0F01-1D15EAB0DA1A}"/>
              </a:ext>
            </a:extLst>
          </p:cNvPr>
          <p:cNvSpPr txBox="1"/>
          <p:nvPr/>
        </p:nvSpPr>
        <p:spPr>
          <a:xfrm>
            <a:off x="344558" y="3883310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/>
              <a:t>https://www.cleanpng.com/png-scalable-vector-graphics-cran-statgraphics-rnn-vit-6890332/download-png.html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71A7CF-ACC6-4FF3-8DBC-D734B3176D0C}"/>
              </a:ext>
            </a:extLst>
          </p:cNvPr>
          <p:cNvSpPr txBox="1"/>
          <p:nvPr/>
        </p:nvSpPr>
        <p:spPr>
          <a:xfrm>
            <a:off x="344558" y="5033224"/>
            <a:ext cx="6096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/>
              <a:t>[[R Programming Logo](https://www.cleanpng.com/png-scalable-vector-graphics-cran-statgraphics-rnn-vit-6890332/download-png.html){target="_blank"} from [</a:t>
            </a:r>
            <a:r>
              <a:rPr lang="en-SG" dirty="0" err="1"/>
              <a:t>CleanPNG</a:t>
            </a:r>
            <a:r>
              <a:rPr lang="en-SG" dirty="0"/>
              <a:t>](https://www.cleanpng.com/){target="_blank"}]{style="font-size: 60%;"}.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842CAC9-6CB8-7A4F-CB40-D56A43C6AE10}"/>
              </a:ext>
            </a:extLst>
          </p:cNvPr>
          <p:cNvGrpSpPr/>
          <p:nvPr/>
        </p:nvGrpSpPr>
        <p:grpSpPr>
          <a:xfrm>
            <a:off x="1956904" y="406521"/>
            <a:ext cx="6102330" cy="2871307"/>
            <a:chOff x="1956904" y="406521"/>
            <a:chExt cx="6102330" cy="287130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648850E-10A9-31BB-DFB8-4FFFB2887A7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6904" y="406521"/>
              <a:ext cx="2871307" cy="2871307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8D5C2FB-85F2-DBC3-3DA3-9AF4005A40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33416" y="557693"/>
              <a:ext cx="2225818" cy="2568965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E533B2E5-C1B0-327C-B0F7-9FE7FC033E23}"/>
              </a:ext>
            </a:extLst>
          </p:cNvPr>
          <p:cNvSpPr txBox="1"/>
          <p:nvPr/>
        </p:nvSpPr>
        <p:spPr>
          <a:xfrm>
            <a:off x="6666271" y="411500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/>
              <a:t>https://rstudio.github.io/cheatsheets/html/quarto.html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E1C65C-2604-4EFC-E7CA-5E5C871E3AA0}"/>
              </a:ext>
            </a:extLst>
          </p:cNvPr>
          <p:cNvSpPr txBox="1"/>
          <p:nvPr/>
        </p:nvSpPr>
        <p:spPr>
          <a:xfrm>
            <a:off x="7153397" y="4910321"/>
            <a:ext cx="6096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/>
              <a:t>[[Quarto Hex Sticker](https://rstudio.github.io/cheatsheets/html/quarto.html){target="_blank"} from [Posit](https://posit.co/){target="_blank"}]{style="font-size: 60%;"}.</a:t>
            </a:r>
          </a:p>
        </p:txBody>
      </p:sp>
    </p:spTree>
    <p:extLst>
      <p:ext uri="{BB962C8B-B14F-4D97-AF65-F5344CB8AC3E}">
        <p14:creationId xmlns:p14="http://schemas.microsoft.com/office/powerpoint/2010/main" val="41212934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5AF2B97-DD8B-EDB9-E35F-EDD59330BB7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29312"/>
          <a:stretch>
            <a:fillRect/>
          </a:stretch>
        </p:blipFill>
        <p:spPr>
          <a:xfrm>
            <a:off x="598758" y="853324"/>
            <a:ext cx="9106689" cy="3905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9278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AF4196A-82A0-4337-7167-D6E82E2A09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466" y="289635"/>
            <a:ext cx="4861264" cy="4507165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8F6BF02C-4C10-E6FC-92A5-9A83E500DB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989668" y="422787"/>
            <a:ext cx="4726522" cy="402139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4D32455-C99B-8DD5-38FD-518E9CA47F5D}"/>
              </a:ext>
            </a:extLst>
          </p:cNvPr>
          <p:cNvSpPr txBox="1"/>
          <p:nvPr/>
        </p:nvSpPr>
        <p:spPr>
          <a:xfrm>
            <a:off x="7153397" y="4910321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/>
              <a:t>[[Research Compendium](</a:t>
            </a:r>
            <a:r>
              <a:rPr lang="en-SG" dirty="0">
                <a:hlinkClick r:id="rId5"/>
              </a:rPr>
              <a:t>https://book.the-turing-way.org/reproducible-research/compendia/){target="_blank"}</a:t>
            </a:r>
            <a:r>
              <a:rPr lang="en-SG" dirty="0"/>
              <a:t> by </a:t>
            </a:r>
            <a:r>
              <a:rPr lang="en-SG" dirty="0" err="1"/>
              <a:t>Scriberia</a:t>
            </a:r>
            <a:r>
              <a:rPr lang="en-SG" dirty="0"/>
              <a:t> from [The Turing Way project](https://book.the-turing-way.org/){target="_blank"}]{style="font-size: 60%;"}.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F3019B1-009A-CE14-6BFC-A027CCDD513B}"/>
              </a:ext>
            </a:extLst>
          </p:cNvPr>
          <p:cNvSpPr txBox="1"/>
          <p:nvPr/>
        </p:nvSpPr>
        <p:spPr>
          <a:xfrm>
            <a:off x="265471" y="5657671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/>
              <a:t>[[Project Layout] from [</a:t>
            </a:r>
            <a:r>
              <a:rPr lang="en-US" dirty="0"/>
              <a:t>Good enough practices in scientific computing</a:t>
            </a:r>
            <a:r>
              <a:rPr lang="en-SG" dirty="0"/>
              <a:t>](https://journals.plos.org/ploscompbiol/article?id=10.1371/journal.pcbi.1005510){target="_blank"}]{style="font-size: 60%;"}.</a:t>
            </a:r>
          </a:p>
        </p:txBody>
      </p:sp>
    </p:spTree>
    <p:extLst>
      <p:ext uri="{BB962C8B-B14F-4D97-AF65-F5344CB8AC3E}">
        <p14:creationId xmlns:p14="http://schemas.microsoft.com/office/powerpoint/2010/main" val="34168355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2EF260-3EED-38E4-A28B-7AE9DBED2C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6F74B4A7-12DA-13BA-050E-F7DF2C1FD9FD}"/>
              </a:ext>
            </a:extLst>
          </p:cNvPr>
          <p:cNvGrpSpPr/>
          <p:nvPr/>
        </p:nvGrpSpPr>
        <p:grpSpPr>
          <a:xfrm>
            <a:off x="-786602" y="149183"/>
            <a:ext cx="12211686" cy="6708816"/>
            <a:chOff x="-786602" y="149183"/>
            <a:chExt cx="12211686" cy="670881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30C9852-BD62-29F6-9147-C572D005459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55678" y="149183"/>
              <a:ext cx="2369406" cy="6375474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59F02E34-1154-1C7B-078F-BABFEE09EF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786602" y="149183"/>
              <a:ext cx="5872568" cy="6708816"/>
            </a:xfrm>
            <a:prstGeom prst="rect">
              <a:avLst/>
            </a:prstGeom>
          </p:spPr>
        </p:pic>
        <p:sp>
          <p:nvSpPr>
            <p:cNvPr id="2" name="Speech Bubble: Oval 1">
              <a:extLst>
                <a:ext uri="{FF2B5EF4-FFF2-40B4-BE49-F238E27FC236}">
                  <a16:creationId xmlns:a16="http://schemas.microsoft.com/office/drawing/2014/main" id="{9918C7A4-A05D-EFB2-D03B-E09956573F90}"/>
                </a:ext>
              </a:extLst>
            </p:cNvPr>
            <p:cNvSpPr/>
            <p:nvPr/>
          </p:nvSpPr>
          <p:spPr>
            <a:xfrm>
              <a:off x="3962399" y="383458"/>
              <a:ext cx="4527925" cy="2556387"/>
            </a:xfrm>
            <a:prstGeom prst="wedgeEllipseCallout">
              <a:avLst>
                <a:gd name="adj1" fmla="val 71553"/>
                <a:gd name="adj2" fmla="val 1554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838AEE0-A4EF-3826-B6B2-B96D09458BBB}"/>
                </a:ext>
              </a:extLst>
            </p:cNvPr>
            <p:cNvSpPr txBox="1"/>
            <p:nvPr/>
          </p:nvSpPr>
          <p:spPr>
            <a:xfrm>
              <a:off x="4680154" y="745755"/>
              <a:ext cx="3519949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This means it will take at least one year for us to finish (given ~350 data fields to do).</a:t>
              </a:r>
            </a:p>
            <a:p>
              <a:endParaRPr lang="en-SG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  <a:p>
              <a:r>
                <a:rPr lang="en-SG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Could we send the data and you do it for us instead 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1103600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7DE2F41-5357-31F3-B408-3D803C55ED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704" y="258580"/>
            <a:ext cx="9879780" cy="5560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4747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76ABE74-0BCA-B860-F2EC-C029E9168A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0467" y="1814458"/>
            <a:ext cx="6005080" cy="1950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4900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490639B-1B6F-99DB-E46C-86EC9779EC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8192" y="386182"/>
            <a:ext cx="9478297" cy="459350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FF51C84-E5C9-AB10-5EC5-A48AA716CF57}"/>
              </a:ext>
            </a:extLst>
          </p:cNvPr>
          <p:cNvSpPr txBox="1"/>
          <p:nvPr/>
        </p:nvSpPr>
        <p:spPr>
          <a:xfrm>
            <a:off x="1376516" y="5605687"/>
            <a:ext cx="86818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/>
              <a:t>https://www.youtube.com/watch?v=5Z8HDADU57U&amp;ab_channel=MonkeyUser</a:t>
            </a:r>
          </a:p>
        </p:txBody>
      </p:sp>
    </p:spTree>
    <p:extLst>
      <p:ext uri="{BB962C8B-B14F-4D97-AF65-F5344CB8AC3E}">
        <p14:creationId xmlns:p14="http://schemas.microsoft.com/office/powerpoint/2010/main" val="11199579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774A26D-7D92-DBC3-3A54-14BBA2980CF8}"/>
              </a:ext>
            </a:extLst>
          </p:cNvPr>
          <p:cNvGrpSpPr/>
          <p:nvPr/>
        </p:nvGrpSpPr>
        <p:grpSpPr>
          <a:xfrm>
            <a:off x="648928" y="631990"/>
            <a:ext cx="10327652" cy="5090386"/>
            <a:chOff x="648928" y="631990"/>
            <a:chExt cx="10327652" cy="5090386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DEC92F7-B7C3-5A06-F803-AF92CCB669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8928" y="631990"/>
              <a:ext cx="3179598" cy="154094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4822A0D-B85A-7DFB-A1DA-17BBC455A4C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8928" y="2377216"/>
              <a:ext cx="3179598" cy="154094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CE0D0EF-FA31-35F5-069E-2A653E44B5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8928" y="4171604"/>
              <a:ext cx="3179598" cy="154094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A2DE50C-99C3-54F4-9679-EE4F96A84A1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52451" y="631990"/>
              <a:ext cx="3179598" cy="154094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12AB994-4BD2-5233-D719-5845D458611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52451" y="2377216"/>
              <a:ext cx="3179598" cy="154094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5887B8A-AD65-C9A9-0DFA-0D2EFB124F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52451" y="4181436"/>
              <a:ext cx="3179598" cy="154094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7BC6CD81-6468-C0B5-D1DC-2C99F661E5D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796982" y="631990"/>
              <a:ext cx="3179598" cy="154094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436C31D8-68AE-9D3C-BBC5-0743B0D361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793953" y="2377216"/>
              <a:ext cx="3179598" cy="154094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FD1BAC6B-95C1-861C-81EC-3BA76F15243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793953" y="4181436"/>
              <a:ext cx="3179598" cy="15409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785330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1F1A83-EFCA-B5E6-1D96-FD578C6C89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507480E9-AF0E-1D75-BC54-D793739DB2AF}"/>
              </a:ext>
            </a:extLst>
          </p:cNvPr>
          <p:cNvGrpSpPr/>
          <p:nvPr/>
        </p:nvGrpSpPr>
        <p:grpSpPr>
          <a:xfrm>
            <a:off x="-786602" y="149183"/>
            <a:ext cx="12211686" cy="6708816"/>
            <a:chOff x="-786602" y="149183"/>
            <a:chExt cx="12211686" cy="670881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C50165A-6B0A-D228-D14A-FE834ED8B0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55678" y="149183"/>
              <a:ext cx="2369406" cy="6375474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39BEFAD-DCA4-E536-649C-79E198403A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786602" y="149183"/>
              <a:ext cx="5872568" cy="6708816"/>
            </a:xfrm>
            <a:prstGeom prst="rect">
              <a:avLst/>
            </a:prstGeom>
          </p:spPr>
        </p:pic>
        <p:sp>
          <p:nvSpPr>
            <p:cNvPr id="2" name="Speech Bubble: Oval 1">
              <a:extLst>
                <a:ext uri="{FF2B5EF4-FFF2-40B4-BE49-F238E27FC236}">
                  <a16:creationId xmlns:a16="http://schemas.microsoft.com/office/drawing/2014/main" id="{F6A6C276-A138-5962-E04C-F7934D925552}"/>
                </a:ext>
              </a:extLst>
            </p:cNvPr>
            <p:cNvSpPr/>
            <p:nvPr/>
          </p:nvSpPr>
          <p:spPr>
            <a:xfrm>
              <a:off x="3962399" y="383459"/>
              <a:ext cx="4527925" cy="3136489"/>
            </a:xfrm>
            <a:prstGeom prst="wedgeEllipseCallout">
              <a:avLst>
                <a:gd name="adj1" fmla="val 71770"/>
                <a:gd name="adj2" fmla="val -5370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1E190DC-A4EB-AF87-0E8F-6234E43F19DE}"/>
                </a:ext>
              </a:extLst>
            </p:cNvPr>
            <p:cNvSpPr txBox="1"/>
            <p:nvPr/>
          </p:nvSpPr>
          <p:spPr>
            <a:xfrm>
              <a:off x="4628618" y="888534"/>
              <a:ext cx="3443665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Could you also send the </a:t>
              </a:r>
              <a:r>
                <a:rPr lang="en-SG" dirty="0" err="1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harmonsied</a:t>
              </a:r>
              <a:r>
                <a:rPr lang="en-SG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data back to us with a report on how it is done ?</a:t>
              </a:r>
            </a:p>
            <a:p>
              <a:endParaRPr lang="en-SG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  <a:p>
              <a:r>
                <a:rPr lang="en-SG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Our higher management needs it for an audit to show that the data is reliable.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47763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713BAADC-C7D8-59D9-C829-8FBA5E293235}"/>
              </a:ext>
            </a:extLst>
          </p:cNvPr>
          <p:cNvGrpSpPr/>
          <p:nvPr/>
        </p:nvGrpSpPr>
        <p:grpSpPr>
          <a:xfrm>
            <a:off x="226145" y="432461"/>
            <a:ext cx="11402953" cy="3720154"/>
            <a:chOff x="226145" y="432461"/>
            <a:chExt cx="11402953" cy="3720154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EDBAF1C4-3530-32BC-A34A-3253F2B77BED}"/>
                </a:ext>
              </a:extLst>
            </p:cNvPr>
            <p:cNvSpPr/>
            <p:nvPr/>
          </p:nvSpPr>
          <p:spPr>
            <a:xfrm>
              <a:off x="4901380" y="432461"/>
              <a:ext cx="2172927" cy="2172612"/>
            </a:xfrm>
            <a:prstGeom prst="ellipse">
              <a:avLst/>
            </a:prstGeom>
            <a:solidFill>
              <a:srgbClr val="660066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Return to collaborator cleaned / </a:t>
              </a:r>
              <a:r>
                <a:rPr lang="en-US" dirty="0" err="1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harmonised</a:t>
              </a:r>
              <a:r>
                <a:rPr lang="en-US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dataset and report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0B80D38-D17C-1D0D-30E5-44EDBDAA4138}"/>
                </a:ext>
              </a:extLst>
            </p:cNvPr>
            <p:cNvSpPr/>
            <p:nvPr/>
          </p:nvSpPr>
          <p:spPr>
            <a:xfrm>
              <a:off x="300500" y="2790027"/>
              <a:ext cx="2024215" cy="643427"/>
            </a:xfrm>
            <a:prstGeom prst="rect">
              <a:avLst/>
            </a:prstGeom>
            <a:solidFill>
              <a:srgbClr val="003E2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Provide a data dictionary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19E9D6B-F554-F98E-052A-99DB0D363AF6}"/>
                </a:ext>
              </a:extLst>
            </p:cNvPr>
            <p:cNvSpPr/>
            <p:nvPr/>
          </p:nvSpPr>
          <p:spPr>
            <a:xfrm>
              <a:off x="300500" y="3509187"/>
              <a:ext cx="2024215" cy="643427"/>
            </a:xfrm>
            <a:prstGeom prst="rect">
              <a:avLst/>
            </a:prstGeom>
            <a:solidFill>
              <a:srgbClr val="003E2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Provide an input template file</a:t>
              </a:r>
              <a:endParaRPr lang="en-SG" sz="1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A0B6C0A0-23D1-F701-6981-D0C62E91708F}"/>
                </a:ext>
              </a:extLst>
            </p:cNvPr>
            <p:cNvSpPr/>
            <p:nvPr/>
          </p:nvSpPr>
          <p:spPr>
            <a:xfrm>
              <a:off x="226145" y="432461"/>
              <a:ext cx="2172927" cy="2172612"/>
            </a:xfrm>
            <a:prstGeom prst="ellipse">
              <a:avLst/>
            </a:prstGeom>
            <a:solidFill>
              <a:srgbClr val="660066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Liaise with collaborator on what variables we need and collect them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32F7A395-A419-937A-FFDE-15249254871C}"/>
                </a:ext>
              </a:extLst>
            </p:cNvPr>
            <p:cNvSpPr/>
            <p:nvPr/>
          </p:nvSpPr>
          <p:spPr>
            <a:xfrm>
              <a:off x="9456171" y="432461"/>
              <a:ext cx="2172927" cy="2172612"/>
            </a:xfrm>
            <a:prstGeom prst="ellipse">
              <a:avLst/>
            </a:prstGeom>
            <a:solidFill>
              <a:srgbClr val="660066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Provide analyst team combined data for further analysis 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4CD1DD12-4EC6-DAD8-A340-8F1E3FF908D7}"/>
                </a:ext>
              </a:extLst>
            </p:cNvPr>
            <p:cNvCxnSpPr>
              <a:cxnSpLocks/>
              <a:stCxn id="4" idx="6"/>
              <a:endCxn id="10" idx="2"/>
            </p:cNvCxnSpPr>
            <p:nvPr/>
          </p:nvCxnSpPr>
          <p:spPr>
            <a:xfrm>
              <a:off x="2399072" y="1518767"/>
              <a:ext cx="2502308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DA0A5165-C198-EAB3-DF20-C815371D3F87}"/>
                </a:ext>
              </a:extLst>
            </p:cNvPr>
            <p:cNvSpPr/>
            <p:nvPr/>
          </p:nvSpPr>
          <p:spPr>
            <a:xfrm>
              <a:off x="2657175" y="578886"/>
              <a:ext cx="1877955" cy="762900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Harmonise</a:t>
              </a:r>
              <a:r>
                <a:rPr lang="en-US" sz="14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data provided from each collaborator</a:t>
              </a:r>
              <a:endParaRPr lang="en-SG" sz="1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24E0513D-2195-9608-431B-CE9B54CECC30}"/>
                </a:ext>
              </a:extLst>
            </p:cNvPr>
            <p:cNvCxnSpPr>
              <a:cxnSpLocks/>
              <a:stCxn id="10" idx="6"/>
              <a:endCxn id="11" idx="2"/>
            </p:cNvCxnSpPr>
            <p:nvPr/>
          </p:nvCxnSpPr>
          <p:spPr>
            <a:xfrm>
              <a:off x="7074307" y="1518767"/>
              <a:ext cx="2381864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8C1E4CE9-CDD7-1251-2D8C-353283556657}"/>
                </a:ext>
              </a:extLst>
            </p:cNvPr>
            <p:cNvSpPr/>
            <p:nvPr/>
          </p:nvSpPr>
          <p:spPr>
            <a:xfrm>
              <a:off x="4901380" y="2790027"/>
              <a:ext cx="2172927" cy="643426"/>
            </a:xfrm>
            <a:prstGeom prst="rect">
              <a:avLst/>
            </a:prstGeom>
            <a:solidFill>
              <a:srgbClr val="003E2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Return harmonized data and data dictionary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CB32665-B1EA-C18C-597A-BB9DF00B4924}"/>
                </a:ext>
              </a:extLst>
            </p:cNvPr>
            <p:cNvSpPr/>
            <p:nvPr/>
          </p:nvSpPr>
          <p:spPr>
            <a:xfrm>
              <a:off x="4901380" y="3509188"/>
              <a:ext cx="2172927" cy="643427"/>
            </a:xfrm>
            <a:prstGeom prst="rect">
              <a:avLst/>
            </a:prstGeom>
            <a:solidFill>
              <a:srgbClr val="003E2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Return cleaning/ harmonization report</a:t>
              </a:r>
              <a:endParaRPr lang="en-SG" sz="1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FB1B901D-24CE-218D-FFD6-E19E42C6B79C}"/>
                </a:ext>
              </a:extLst>
            </p:cNvPr>
            <p:cNvSpPr/>
            <p:nvPr/>
          </p:nvSpPr>
          <p:spPr>
            <a:xfrm>
              <a:off x="7326261" y="553989"/>
              <a:ext cx="1877955" cy="787797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Combine/Filter harmonized data from all cohorts </a:t>
              </a:r>
              <a:endParaRPr lang="en-SG" sz="1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0429252-860A-0DE0-A8AA-1D3E0E54E8CB}"/>
                </a:ext>
              </a:extLst>
            </p:cNvPr>
            <p:cNvSpPr/>
            <p:nvPr/>
          </p:nvSpPr>
          <p:spPr>
            <a:xfrm>
              <a:off x="9530526" y="2785574"/>
              <a:ext cx="2024215" cy="643427"/>
            </a:xfrm>
            <a:prstGeom prst="rect">
              <a:avLst/>
            </a:prstGeom>
            <a:solidFill>
              <a:srgbClr val="003E2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Send harmonized/ filtered data for study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110180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Group 67">
            <a:extLst>
              <a:ext uri="{FF2B5EF4-FFF2-40B4-BE49-F238E27FC236}">
                <a16:creationId xmlns:a16="http://schemas.microsoft.com/office/drawing/2014/main" id="{ED3D8374-2387-996C-5952-A671EF0CDB7F}"/>
              </a:ext>
            </a:extLst>
          </p:cNvPr>
          <p:cNvGrpSpPr/>
          <p:nvPr/>
        </p:nvGrpSpPr>
        <p:grpSpPr>
          <a:xfrm>
            <a:off x="455973" y="287752"/>
            <a:ext cx="11437370" cy="5902089"/>
            <a:chOff x="476867" y="327081"/>
            <a:chExt cx="11437370" cy="5902089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7FE8DD76-79E3-8EC5-834C-76A86D92ABD5}"/>
                </a:ext>
              </a:extLst>
            </p:cNvPr>
            <p:cNvSpPr/>
            <p:nvPr/>
          </p:nvSpPr>
          <p:spPr>
            <a:xfrm>
              <a:off x="484240" y="3625947"/>
              <a:ext cx="2679289" cy="643427"/>
            </a:xfrm>
            <a:prstGeom prst="rect">
              <a:avLst/>
            </a:prstGeom>
            <a:solidFill>
              <a:srgbClr val="003E2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Introduce mapping procedure</a:t>
              </a:r>
              <a:endParaRPr lang="en-SG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B09EEDD3-BF4F-4CD4-349E-B1C35EE58C89}"/>
                </a:ext>
              </a:extLst>
            </p:cNvPr>
            <p:cNvSpPr/>
            <p:nvPr/>
          </p:nvSpPr>
          <p:spPr>
            <a:xfrm>
              <a:off x="2740738" y="5684183"/>
              <a:ext cx="2344992" cy="508820"/>
            </a:xfrm>
            <a:prstGeom prst="rect">
              <a:avLst/>
            </a:prstGeom>
            <a:solidFill>
              <a:srgbClr val="003E2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Code to do mapping</a:t>
              </a:r>
              <a:endParaRPr lang="en-SG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2421369-C931-B8A6-1BC9-63D9C3F1C534}"/>
                </a:ext>
              </a:extLst>
            </p:cNvPr>
            <p:cNvSpPr/>
            <p:nvPr/>
          </p:nvSpPr>
          <p:spPr>
            <a:xfrm>
              <a:off x="7364357" y="972288"/>
              <a:ext cx="2467896" cy="1322350"/>
            </a:xfrm>
            <a:prstGeom prst="rect">
              <a:avLst/>
            </a:prstGeom>
            <a:solidFill>
              <a:srgbClr val="003E2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Show examples that the code works</a:t>
              </a:r>
              <a:endParaRPr lang="en-SG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A3F8631-012A-6723-33AA-B11B97CE0902}"/>
                </a:ext>
              </a:extLst>
            </p:cNvPr>
            <p:cNvSpPr/>
            <p:nvPr/>
          </p:nvSpPr>
          <p:spPr>
            <a:xfrm>
              <a:off x="5019365" y="3646226"/>
              <a:ext cx="1966453" cy="508820"/>
            </a:xfrm>
            <a:prstGeom prst="rect">
              <a:avLst/>
            </a:prstGeom>
            <a:solidFill>
              <a:srgbClr val="003E2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Code to validate</a:t>
              </a:r>
              <a:endParaRPr lang="en-SG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6835B8F-FBCB-ECB9-7951-52937CBCFE95}"/>
                </a:ext>
              </a:extLst>
            </p:cNvPr>
            <p:cNvSpPr/>
            <p:nvPr/>
          </p:nvSpPr>
          <p:spPr>
            <a:xfrm>
              <a:off x="9695837" y="5549513"/>
              <a:ext cx="2218400" cy="679657"/>
            </a:xfrm>
            <a:prstGeom prst="rect">
              <a:avLst/>
            </a:prstGeom>
            <a:solidFill>
              <a:srgbClr val="003E2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Clean up variables for merging</a:t>
              </a:r>
              <a:endParaRPr lang="en-SG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46A66D6F-0657-A174-1199-8A21D191050E}"/>
                </a:ext>
              </a:extLst>
            </p:cNvPr>
            <p:cNvSpPr/>
            <p:nvPr/>
          </p:nvSpPr>
          <p:spPr>
            <a:xfrm>
              <a:off x="476867" y="327081"/>
              <a:ext cx="2679289" cy="2593100"/>
            </a:xfrm>
            <a:prstGeom prst="ellipse">
              <a:avLst/>
            </a:prstGeom>
            <a:solidFill>
              <a:srgbClr val="660066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Variable Mapping Reporting Workflow</a:t>
              </a:r>
              <a:endParaRPr lang="en-SG" sz="2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FECFD31C-81CC-2544-B88D-67AD3CD497FD}"/>
                </a:ext>
              </a:extLst>
            </p:cNvPr>
            <p:cNvCxnSpPr>
              <a:cxnSpLocks/>
              <a:stCxn id="6" idx="4"/>
              <a:endCxn id="2" idx="0"/>
            </p:cNvCxnSpPr>
            <p:nvPr/>
          </p:nvCxnSpPr>
          <p:spPr>
            <a:xfrm>
              <a:off x="1816512" y="2920181"/>
              <a:ext cx="7373" cy="705766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ctor: Elbow 53">
              <a:extLst>
                <a:ext uri="{FF2B5EF4-FFF2-40B4-BE49-F238E27FC236}">
                  <a16:creationId xmlns:a16="http://schemas.microsoft.com/office/drawing/2014/main" id="{0140291C-B026-797D-EAD8-7A8A422A17C1}"/>
                </a:ext>
              </a:extLst>
            </p:cNvPr>
            <p:cNvCxnSpPr>
              <a:stCxn id="2" idx="2"/>
              <a:endCxn id="3" idx="1"/>
            </p:cNvCxnSpPr>
            <p:nvPr/>
          </p:nvCxnSpPr>
          <p:spPr>
            <a:xfrm rot="16200000" flipH="1">
              <a:off x="1447702" y="4645556"/>
              <a:ext cx="1669219" cy="916853"/>
            </a:xfrm>
            <a:prstGeom prst="bentConnector2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ctor: Elbow 54">
              <a:extLst>
                <a:ext uri="{FF2B5EF4-FFF2-40B4-BE49-F238E27FC236}">
                  <a16:creationId xmlns:a16="http://schemas.microsoft.com/office/drawing/2014/main" id="{59933AB2-AD2A-630D-050E-127B427B8EA3}"/>
                </a:ext>
              </a:extLst>
            </p:cNvPr>
            <p:cNvCxnSpPr>
              <a:cxnSpLocks/>
              <a:stCxn id="3" idx="3"/>
              <a:endCxn id="9" idx="2"/>
            </p:cNvCxnSpPr>
            <p:nvPr/>
          </p:nvCxnSpPr>
          <p:spPr>
            <a:xfrm flipV="1">
              <a:off x="5085730" y="4155046"/>
              <a:ext cx="916862" cy="1783547"/>
            </a:xfrm>
            <a:prstGeom prst="bentConnector2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ctor: Elbow 57">
              <a:extLst>
                <a:ext uri="{FF2B5EF4-FFF2-40B4-BE49-F238E27FC236}">
                  <a16:creationId xmlns:a16="http://schemas.microsoft.com/office/drawing/2014/main" id="{88F33233-75F4-AD53-732F-E9C1E74F286F}"/>
                </a:ext>
              </a:extLst>
            </p:cNvPr>
            <p:cNvCxnSpPr>
              <a:cxnSpLocks/>
              <a:stCxn id="9" idx="0"/>
              <a:endCxn id="4" idx="1"/>
            </p:cNvCxnSpPr>
            <p:nvPr/>
          </p:nvCxnSpPr>
          <p:spPr>
            <a:xfrm rot="5400000" flipH="1" flipV="1">
              <a:off x="5677093" y="1958963"/>
              <a:ext cx="2012763" cy="1361765"/>
            </a:xfrm>
            <a:prstGeom prst="bentConnector2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ctor: Elbow 60">
              <a:extLst>
                <a:ext uri="{FF2B5EF4-FFF2-40B4-BE49-F238E27FC236}">
                  <a16:creationId xmlns:a16="http://schemas.microsoft.com/office/drawing/2014/main" id="{4AB54415-1F53-9577-B554-9FB6CA3C1B19}"/>
                </a:ext>
              </a:extLst>
            </p:cNvPr>
            <p:cNvCxnSpPr>
              <a:cxnSpLocks/>
              <a:stCxn id="4" idx="3"/>
              <a:endCxn id="10" idx="0"/>
            </p:cNvCxnSpPr>
            <p:nvPr/>
          </p:nvCxnSpPr>
          <p:spPr>
            <a:xfrm>
              <a:off x="9832253" y="1633463"/>
              <a:ext cx="972784" cy="3916050"/>
            </a:xfrm>
            <a:prstGeom prst="bentConnector2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504456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627</TotalTime>
  <Words>1151</Words>
  <Application>Microsoft Office PowerPoint</Application>
  <PresentationFormat>Widescreen</PresentationFormat>
  <Paragraphs>300</Paragraphs>
  <Slides>41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8" baseType="lpstr">
      <vt:lpstr>Arial</vt:lpstr>
      <vt:lpstr>Calibri</vt:lpstr>
      <vt:lpstr>Calibri Light</vt:lpstr>
      <vt:lpstr>Inter-Regular</vt:lpstr>
      <vt:lpstr>Lato</vt:lpstr>
      <vt:lpstr>system-ui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Jeremy</dc:creator>
  <cp:lastModifiedBy>Jeremy</cp:lastModifiedBy>
  <cp:revision>29</cp:revision>
  <dcterms:created xsi:type="dcterms:W3CDTF">2025-07-30T05:08:50Z</dcterms:created>
  <dcterms:modified xsi:type="dcterms:W3CDTF">2025-10-21T09:21:18Z</dcterms:modified>
</cp:coreProperties>
</file>